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1"/>
  </p:notesMasterIdLst>
  <p:handoutMasterIdLst>
    <p:handoutMasterId r:id="rId32"/>
  </p:handoutMasterIdLst>
  <p:sldIdLst>
    <p:sldId id="256" r:id="rId3"/>
    <p:sldId id="436" r:id="rId4"/>
    <p:sldId id="427" r:id="rId5"/>
    <p:sldId id="387" r:id="rId6"/>
    <p:sldId id="434" r:id="rId7"/>
    <p:sldId id="435" r:id="rId8"/>
    <p:sldId id="438" r:id="rId9"/>
    <p:sldId id="389" r:id="rId10"/>
    <p:sldId id="371" r:id="rId11"/>
    <p:sldId id="391" r:id="rId12"/>
    <p:sldId id="417" r:id="rId13"/>
    <p:sldId id="397" r:id="rId14"/>
    <p:sldId id="399" r:id="rId15"/>
    <p:sldId id="398" r:id="rId16"/>
    <p:sldId id="418" r:id="rId17"/>
    <p:sldId id="419" r:id="rId18"/>
    <p:sldId id="420" r:id="rId19"/>
    <p:sldId id="421" r:id="rId20"/>
    <p:sldId id="400" r:id="rId21"/>
    <p:sldId id="401" r:id="rId22"/>
    <p:sldId id="415" r:id="rId23"/>
    <p:sldId id="433" r:id="rId24"/>
    <p:sldId id="422" r:id="rId25"/>
    <p:sldId id="428" r:id="rId26"/>
    <p:sldId id="429" r:id="rId27"/>
    <p:sldId id="430" r:id="rId28"/>
    <p:sldId id="432" r:id="rId29"/>
    <p:sldId id="388" r:id="rId3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9765"/>
    <a:srgbClr val="A290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08" autoAdjust="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mko.oliver\Documents\2013\EU_labour%20market_2012Q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mko.oliver\Documents\2013\EU_labour%20market_2012Q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mko.oliver\Documents\2013\Megyei%20foglalkoztat&#225;si%20r&#225;t&#225;k%201998-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mko.oliver\Documents\2013\Megyei%20munkan&#233;lk&#252;lis&#233;gi%20r&#225;t&#225;k%201998-201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mko.oliver\Documents\2012\STATISZTIKAI%20T&#193;BL&#193;K\EMG%20&#246;sszes&#237;t&#337;%2046%20%20h&#233;t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mko.oliver\Documents\2013\MUNKAHELYTEREMT&#336;_megy&#233;nk&#233;nt%202012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/>
            </a:pPr>
            <a:r>
              <a:rPr lang="hu-HU"/>
              <a:t>FOGLALKOZTATÁSI RÁTÁK 2010-2012, %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Employment!$B$19</c:f>
              <c:strCache>
                <c:ptCount val="1"/>
                <c:pt idx="0">
                  <c:v>Európai Unió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showVal val="1"/>
          </c:dLbls>
          <c:cat>
            <c:strRef>
              <c:f>Employment!$A$20:$A$31</c:f>
              <c:strCache>
                <c:ptCount val="12"/>
                <c:pt idx="0">
                  <c:v>2010Q1</c:v>
                </c:pt>
                <c:pt idx="1">
                  <c:v>2010Q2</c:v>
                </c:pt>
                <c:pt idx="2">
                  <c:v>2010Q3</c:v>
                </c:pt>
                <c:pt idx="3">
                  <c:v>2010Q4</c:v>
                </c:pt>
                <c:pt idx="4">
                  <c:v>2011Q1</c:v>
                </c:pt>
                <c:pt idx="5">
                  <c:v>2011Q2</c:v>
                </c:pt>
                <c:pt idx="6">
                  <c:v>2011Q3</c:v>
                </c:pt>
                <c:pt idx="7">
                  <c:v>2011Q4</c:v>
                </c:pt>
                <c:pt idx="8">
                  <c:v>2012Q1</c:v>
                </c:pt>
                <c:pt idx="9">
                  <c:v>2012Q2</c:v>
                </c:pt>
                <c:pt idx="10">
                  <c:v>2012Q3</c:v>
                </c:pt>
                <c:pt idx="11">
                  <c:v>2012Q4</c:v>
                </c:pt>
              </c:strCache>
            </c:strRef>
          </c:cat>
          <c:val>
            <c:numRef>
              <c:f>Employment!$B$20:$B$31</c:f>
              <c:numCache>
                <c:formatCode>General</c:formatCode>
                <c:ptCount val="12"/>
                <c:pt idx="0">
                  <c:v>63.5</c:v>
                </c:pt>
                <c:pt idx="1">
                  <c:v>64.2</c:v>
                </c:pt>
                <c:pt idx="2">
                  <c:v>64.599999999999994</c:v>
                </c:pt>
                <c:pt idx="3">
                  <c:v>64.2</c:v>
                </c:pt>
                <c:pt idx="4">
                  <c:v>63.8</c:v>
                </c:pt>
                <c:pt idx="5">
                  <c:v>64.400000000000006</c:v>
                </c:pt>
                <c:pt idx="6">
                  <c:v>64.599999999999994</c:v>
                </c:pt>
                <c:pt idx="7">
                  <c:v>64.3</c:v>
                </c:pt>
                <c:pt idx="8">
                  <c:v>63.6</c:v>
                </c:pt>
                <c:pt idx="9">
                  <c:v>64.3</c:v>
                </c:pt>
                <c:pt idx="10">
                  <c:v>64.599999999999994</c:v>
                </c:pt>
                <c:pt idx="11">
                  <c:v>64.2</c:v>
                </c:pt>
              </c:numCache>
            </c:numRef>
          </c:val>
        </c:ser>
        <c:gapWidth val="70"/>
        <c:axId val="65261952"/>
        <c:axId val="65263488"/>
      </c:barChart>
      <c:lineChart>
        <c:grouping val="standard"/>
        <c:ser>
          <c:idx val="1"/>
          <c:order val="1"/>
          <c:tx>
            <c:strRef>
              <c:f>Employment!$C$19</c:f>
              <c:strCache>
                <c:ptCount val="1"/>
                <c:pt idx="0">
                  <c:v>Magyarország</c:v>
                </c:pt>
              </c:strCache>
            </c:strRef>
          </c:tx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dLblPos val="t"/>
            <c:showVal val="1"/>
          </c:dLbls>
          <c:cat>
            <c:strRef>
              <c:f>Employment!$A$20:$A$31</c:f>
              <c:strCache>
                <c:ptCount val="12"/>
                <c:pt idx="0">
                  <c:v>2010Q1</c:v>
                </c:pt>
                <c:pt idx="1">
                  <c:v>2010Q2</c:v>
                </c:pt>
                <c:pt idx="2">
                  <c:v>2010Q3</c:v>
                </c:pt>
                <c:pt idx="3">
                  <c:v>2010Q4</c:v>
                </c:pt>
                <c:pt idx="4">
                  <c:v>2011Q1</c:v>
                </c:pt>
                <c:pt idx="5">
                  <c:v>2011Q2</c:v>
                </c:pt>
                <c:pt idx="6">
                  <c:v>2011Q3</c:v>
                </c:pt>
                <c:pt idx="7">
                  <c:v>2011Q4</c:v>
                </c:pt>
                <c:pt idx="8">
                  <c:v>2012Q1</c:v>
                </c:pt>
                <c:pt idx="9">
                  <c:v>2012Q2</c:v>
                </c:pt>
                <c:pt idx="10">
                  <c:v>2012Q3</c:v>
                </c:pt>
                <c:pt idx="11">
                  <c:v>2012Q4</c:v>
                </c:pt>
              </c:strCache>
            </c:strRef>
          </c:cat>
          <c:val>
            <c:numRef>
              <c:f>Employment!$C$20:$C$31</c:f>
              <c:numCache>
                <c:formatCode>General</c:formatCode>
                <c:ptCount val="12"/>
                <c:pt idx="0">
                  <c:v>54.5</c:v>
                </c:pt>
                <c:pt idx="1">
                  <c:v>55.3</c:v>
                </c:pt>
                <c:pt idx="2" formatCode="0.0">
                  <c:v>56</c:v>
                </c:pt>
                <c:pt idx="3">
                  <c:v>55.8</c:v>
                </c:pt>
                <c:pt idx="4">
                  <c:v>54.6</c:v>
                </c:pt>
                <c:pt idx="5">
                  <c:v>55.8</c:v>
                </c:pt>
                <c:pt idx="6">
                  <c:v>56.4</c:v>
                </c:pt>
                <c:pt idx="7">
                  <c:v>56.5</c:v>
                </c:pt>
                <c:pt idx="8">
                  <c:v>55.7</c:v>
                </c:pt>
                <c:pt idx="9">
                  <c:v>57.2</c:v>
                </c:pt>
                <c:pt idx="10">
                  <c:v>58.2</c:v>
                </c:pt>
                <c:pt idx="11">
                  <c:v>57.8</c:v>
                </c:pt>
              </c:numCache>
            </c:numRef>
          </c:val>
        </c:ser>
        <c:marker val="1"/>
        <c:axId val="65261952"/>
        <c:axId val="65263488"/>
      </c:lineChart>
      <c:catAx>
        <c:axId val="65261952"/>
        <c:scaling>
          <c:orientation val="minMax"/>
        </c:scaling>
        <c:axPos val="b"/>
        <c:tickLblPos val="nextTo"/>
        <c:crossAx val="65263488"/>
        <c:crosses val="autoZero"/>
        <c:auto val="1"/>
        <c:lblAlgn val="ctr"/>
        <c:lblOffset val="100"/>
      </c:catAx>
      <c:valAx>
        <c:axId val="6526348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General" sourceLinked="1"/>
        <c:tickLblPos val="nextTo"/>
        <c:crossAx val="652619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/>
          </a:pPr>
          <a:endParaRPr lang="hu-H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/>
            </a:pPr>
            <a:r>
              <a:rPr lang="hu-HU"/>
              <a:t>MUNKANÉLKÜLISÉGI RÁTÁK 2010-2012, %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Unemployment!$B$19</c:f>
              <c:strCache>
                <c:ptCount val="1"/>
                <c:pt idx="0">
                  <c:v>Európai Unió</c:v>
                </c:pt>
              </c:strCache>
            </c:strRef>
          </c:tx>
          <c:dLbls>
            <c:dLbl>
              <c:idx val="11"/>
              <c:layout/>
              <c:dLblPos val="inEnd"/>
              <c:showVal val="1"/>
            </c:dLbl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showVal val="1"/>
          </c:dLbls>
          <c:cat>
            <c:strRef>
              <c:f>Unemployment!$A$20:$A$31</c:f>
              <c:strCache>
                <c:ptCount val="12"/>
                <c:pt idx="0">
                  <c:v>2010Q1</c:v>
                </c:pt>
                <c:pt idx="1">
                  <c:v>2010Q2</c:v>
                </c:pt>
                <c:pt idx="2">
                  <c:v>2010Q3</c:v>
                </c:pt>
                <c:pt idx="3">
                  <c:v>2010Q4</c:v>
                </c:pt>
                <c:pt idx="4">
                  <c:v>2011Q1</c:v>
                </c:pt>
                <c:pt idx="5">
                  <c:v>2011Q2</c:v>
                </c:pt>
                <c:pt idx="6">
                  <c:v>2011Q3</c:v>
                </c:pt>
                <c:pt idx="7">
                  <c:v>2011Q4</c:v>
                </c:pt>
                <c:pt idx="8">
                  <c:v>2012Q1</c:v>
                </c:pt>
                <c:pt idx="9">
                  <c:v>2012Q2</c:v>
                </c:pt>
                <c:pt idx="10">
                  <c:v>2012Q3</c:v>
                </c:pt>
                <c:pt idx="11">
                  <c:v>2012Q4</c:v>
                </c:pt>
              </c:strCache>
            </c:strRef>
          </c:cat>
          <c:val>
            <c:numRef>
              <c:f>Unemployment!$B$20:$B$31</c:f>
              <c:numCache>
                <c:formatCode>General</c:formatCode>
                <c:ptCount val="12"/>
                <c:pt idx="0">
                  <c:v>10.200000000000001</c:v>
                </c:pt>
                <c:pt idx="1">
                  <c:v>9.6</c:v>
                </c:pt>
                <c:pt idx="2">
                  <c:v>9.4</c:v>
                </c:pt>
                <c:pt idx="3">
                  <c:v>9.6</c:v>
                </c:pt>
                <c:pt idx="4" formatCode="0.0">
                  <c:v>10</c:v>
                </c:pt>
                <c:pt idx="5">
                  <c:v>9.4</c:v>
                </c:pt>
                <c:pt idx="6">
                  <c:v>9.5</c:v>
                </c:pt>
                <c:pt idx="7" formatCode="0.0">
                  <c:v>10</c:v>
                </c:pt>
                <c:pt idx="8">
                  <c:v>10.7</c:v>
                </c:pt>
                <c:pt idx="9">
                  <c:v>10.4</c:v>
                </c:pt>
                <c:pt idx="10">
                  <c:v>10.4</c:v>
                </c:pt>
                <c:pt idx="11">
                  <c:v>10.8</c:v>
                </c:pt>
              </c:numCache>
            </c:numRef>
          </c:val>
        </c:ser>
        <c:gapWidth val="70"/>
        <c:axId val="67350528"/>
        <c:axId val="67352064"/>
      </c:barChart>
      <c:lineChart>
        <c:grouping val="standard"/>
        <c:ser>
          <c:idx val="1"/>
          <c:order val="1"/>
          <c:tx>
            <c:strRef>
              <c:f>Unemployment!$C$19</c:f>
              <c:strCache>
                <c:ptCount val="1"/>
                <c:pt idx="0">
                  <c:v>Magyarország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dLblPos val="t"/>
            <c:showVal val="1"/>
          </c:dLbls>
          <c:cat>
            <c:strRef>
              <c:f>Unemployment!$A$20:$A$31</c:f>
              <c:strCache>
                <c:ptCount val="12"/>
                <c:pt idx="0">
                  <c:v>2010Q1</c:v>
                </c:pt>
                <c:pt idx="1">
                  <c:v>2010Q2</c:v>
                </c:pt>
                <c:pt idx="2">
                  <c:v>2010Q3</c:v>
                </c:pt>
                <c:pt idx="3">
                  <c:v>2010Q4</c:v>
                </c:pt>
                <c:pt idx="4">
                  <c:v>2011Q1</c:v>
                </c:pt>
                <c:pt idx="5">
                  <c:v>2011Q2</c:v>
                </c:pt>
                <c:pt idx="6">
                  <c:v>2011Q3</c:v>
                </c:pt>
                <c:pt idx="7">
                  <c:v>2011Q4</c:v>
                </c:pt>
                <c:pt idx="8">
                  <c:v>2012Q1</c:v>
                </c:pt>
                <c:pt idx="9">
                  <c:v>2012Q2</c:v>
                </c:pt>
                <c:pt idx="10">
                  <c:v>2012Q3</c:v>
                </c:pt>
                <c:pt idx="11">
                  <c:v>2012Q4</c:v>
                </c:pt>
              </c:strCache>
            </c:strRef>
          </c:cat>
          <c:val>
            <c:numRef>
              <c:f>Unemployment!$C$20:$C$31</c:f>
              <c:numCache>
                <c:formatCode>General</c:formatCode>
                <c:ptCount val="12"/>
                <c:pt idx="0">
                  <c:v>11.9</c:v>
                </c:pt>
                <c:pt idx="1">
                  <c:v>11.2</c:v>
                </c:pt>
                <c:pt idx="2">
                  <c:v>10.9</c:v>
                </c:pt>
                <c:pt idx="3">
                  <c:v>10.9</c:v>
                </c:pt>
                <c:pt idx="4">
                  <c:v>11.7</c:v>
                </c:pt>
                <c:pt idx="5">
                  <c:v>10.9</c:v>
                </c:pt>
                <c:pt idx="6">
                  <c:v>10.8</c:v>
                </c:pt>
                <c:pt idx="7">
                  <c:v>10.7</c:v>
                </c:pt>
                <c:pt idx="8">
                  <c:v>11.8</c:v>
                </c:pt>
                <c:pt idx="9">
                  <c:v>10.9</c:v>
                </c:pt>
                <c:pt idx="10">
                  <c:v>10.5</c:v>
                </c:pt>
                <c:pt idx="11">
                  <c:v>10.8</c:v>
                </c:pt>
              </c:numCache>
            </c:numRef>
          </c:val>
        </c:ser>
        <c:marker val="1"/>
        <c:axId val="67350528"/>
        <c:axId val="67352064"/>
      </c:lineChart>
      <c:catAx>
        <c:axId val="67350528"/>
        <c:scaling>
          <c:orientation val="minMax"/>
        </c:scaling>
        <c:axPos val="b"/>
        <c:tickLblPos val="nextTo"/>
        <c:crossAx val="67352064"/>
        <c:crosses val="autoZero"/>
        <c:auto val="1"/>
        <c:lblAlgn val="ctr"/>
        <c:lblOffset val="100"/>
      </c:catAx>
      <c:valAx>
        <c:axId val="67352064"/>
        <c:scaling>
          <c:orientation val="minMax"/>
          <c:max val="12"/>
          <c:min val="8"/>
        </c:scaling>
        <c:axPos val="l"/>
        <c:majorGridlines>
          <c:spPr>
            <a:ln>
              <a:prstDash val="sysDot"/>
            </a:ln>
          </c:spPr>
        </c:majorGridlines>
        <c:numFmt formatCode="General" sourceLinked="1"/>
        <c:tickLblPos val="nextTo"/>
        <c:crossAx val="673505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/>
          </a:pPr>
          <a:endParaRPr lang="hu-H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/>
            </a:pPr>
            <a:r>
              <a:rPr lang="hu-HU"/>
              <a:t>FOGLALKOZTATÁSI SZINT ALAKULÁSA</a:t>
            </a:r>
          </a:p>
          <a:p>
            <a:pPr>
              <a:defRPr/>
            </a:pPr>
            <a:r>
              <a:rPr lang="hu-HU"/>
              <a:t>FEJÉR MEGYÉBEN ÉS ORSZÁGOSAN, %</a:t>
            </a:r>
          </a:p>
        </c:rich>
      </c:tx>
      <c:layout>
        <c:manualLayout>
          <c:xMode val="edge"/>
          <c:yMode val="edge"/>
          <c:x val="0.31627808898426502"/>
          <c:y val="1.51178147972457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ADATOK!$V$6</c:f>
              <c:strCache>
                <c:ptCount val="1"/>
                <c:pt idx="0">
                  <c:v>Fejér  </c:v>
                </c:pt>
              </c:strCache>
            </c:strRef>
          </c:tx>
          <c:dLbls>
            <c:dLblPos val="t"/>
            <c:showVal val="1"/>
          </c:dLbls>
          <c:cat>
            <c:numRef>
              <c:f>ADATOK!$U$7:$U$21</c:f>
              <c:numCache>
                <c:formatCode>General</c:formatCode>
                <c:ptCount val="1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ADATOK!$V$7:$V$21</c:f>
              <c:numCache>
                <c:formatCode>General</c:formatCode>
                <c:ptCount val="15"/>
                <c:pt idx="0">
                  <c:v>56.3</c:v>
                </c:pt>
                <c:pt idx="1">
                  <c:v>58.5</c:v>
                </c:pt>
                <c:pt idx="2" formatCode="0.0">
                  <c:v>58.255126868265549</c:v>
                </c:pt>
                <c:pt idx="3" formatCode="0.0">
                  <c:v>59.516407599309147</c:v>
                </c:pt>
                <c:pt idx="4" formatCode="0.0">
                  <c:v>60.020768431983399</c:v>
                </c:pt>
                <c:pt idx="5" formatCode="0.0">
                  <c:v>62.668045501551191</c:v>
                </c:pt>
                <c:pt idx="6" formatCode="0.0">
                  <c:v>59.498454139470972</c:v>
                </c:pt>
                <c:pt idx="7" formatCode="0.0">
                  <c:v>59.376071306136431</c:v>
                </c:pt>
                <c:pt idx="8" formatCode="0.0">
                  <c:v>61.8</c:v>
                </c:pt>
                <c:pt idx="9" formatCode="0.0">
                  <c:v>61.2</c:v>
                </c:pt>
                <c:pt idx="10" formatCode="0.0">
                  <c:v>59.7</c:v>
                </c:pt>
                <c:pt idx="11" formatCode="0.0">
                  <c:v>57.6</c:v>
                </c:pt>
                <c:pt idx="12" formatCode="0.0">
                  <c:v>56.4</c:v>
                </c:pt>
                <c:pt idx="13" formatCode="0.0">
                  <c:v>58.7</c:v>
                </c:pt>
                <c:pt idx="14" formatCode="0.0">
                  <c:v>59.3</c:v>
                </c:pt>
              </c:numCache>
            </c:numRef>
          </c:val>
        </c:ser>
        <c:ser>
          <c:idx val="1"/>
          <c:order val="1"/>
          <c:tx>
            <c:strRef>
              <c:f>ADATOK!$W$6</c:f>
              <c:strCache>
                <c:ptCount val="1"/>
                <c:pt idx="0">
                  <c:v>Országos</c:v>
                </c:pt>
              </c:strCache>
            </c:strRef>
          </c:tx>
          <c:dLbls>
            <c:dLblPos val="t"/>
            <c:showVal val="1"/>
          </c:dLbls>
          <c:cat>
            <c:numRef>
              <c:f>ADATOK!$U$7:$U$21</c:f>
              <c:numCache>
                <c:formatCode>General</c:formatCode>
                <c:ptCount val="1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ADATOK!$W$7:$W$21</c:f>
              <c:numCache>
                <c:formatCode>General</c:formatCode>
                <c:ptCount val="15"/>
                <c:pt idx="0">
                  <c:v>53.6</c:v>
                </c:pt>
                <c:pt idx="1">
                  <c:v>55.4</c:v>
                </c:pt>
                <c:pt idx="2" formatCode="0.0">
                  <c:v>56.017659011504655</c:v>
                </c:pt>
                <c:pt idx="3" formatCode="0.0">
                  <c:v>56.189975771375188</c:v>
                </c:pt>
                <c:pt idx="4" formatCode="0.0">
                  <c:v>56.211220929383764</c:v>
                </c:pt>
                <c:pt idx="5" formatCode="0.0">
                  <c:v>57.008279453497543</c:v>
                </c:pt>
                <c:pt idx="6" formatCode="0.0">
                  <c:v>56.761349486544681</c:v>
                </c:pt>
                <c:pt idx="7" formatCode="0.0">
                  <c:v>56.914667253650286</c:v>
                </c:pt>
                <c:pt idx="8" formatCode="0.0">
                  <c:v>57.308019601514111</c:v>
                </c:pt>
                <c:pt idx="9" formatCode="0.0">
                  <c:v>57.311351971410488</c:v>
                </c:pt>
                <c:pt idx="10" formatCode="0.0">
                  <c:v>56.652733213623371</c:v>
                </c:pt>
                <c:pt idx="11" formatCode="0.0">
                  <c:v>55.401240584847137</c:v>
                </c:pt>
                <c:pt idx="12" formatCode="0.0">
                  <c:v>55.398891667623168</c:v>
                </c:pt>
                <c:pt idx="13" formatCode="0.0">
                  <c:v>55.817571580560148</c:v>
                </c:pt>
                <c:pt idx="14" formatCode="0.0">
                  <c:v>57.2</c:v>
                </c:pt>
              </c:numCache>
            </c:numRef>
          </c:val>
        </c:ser>
        <c:marker val="1"/>
        <c:axId val="60067200"/>
        <c:axId val="60073088"/>
      </c:lineChart>
      <c:catAx>
        <c:axId val="60067200"/>
        <c:scaling>
          <c:orientation val="minMax"/>
        </c:scaling>
        <c:axPos val="b"/>
        <c:numFmt formatCode="General" sourceLinked="1"/>
        <c:tickLblPos val="nextTo"/>
        <c:crossAx val="60073088"/>
        <c:crosses val="autoZero"/>
        <c:auto val="1"/>
        <c:lblAlgn val="ctr"/>
        <c:lblOffset val="100"/>
      </c:catAx>
      <c:valAx>
        <c:axId val="60073088"/>
        <c:scaling>
          <c:orientation val="minMax"/>
          <c:max val="64"/>
          <c:min val="52"/>
        </c:scaling>
        <c:axPos val="l"/>
        <c:majorGridlines>
          <c:spPr>
            <a:ln>
              <a:prstDash val="sysDot"/>
            </a:ln>
          </c:spPr>
        </c:majorGridlines>
        <c:numFmt formatCode="#,##0.0" sourceLinked="0"/>
        <c:tickLblPos val="nextTo"/>
        <c:crossAx val="6006720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200" b="1"/>
      </a:pPr>
      <a:endParaRPr lang="hu-H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/>
            </a:pPr>
            <a:r>
              <a:rPr lang="hu-HU"/>
              <a:t>MUNKANÉLKÜLISÉGI RÁTA ALAKULÁSA</a:t>
            </a:r>
          </a:p>
          <a:p>
            <a:pPr>
              <a:defRPr/>
            </a:pPr>
            <a:r>
              <a:rPr lang="hu-HU"/>
              <a:t>FEJÉR MEGYÉBEN ÉS ORSZÁGOSAN, %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ADATOK!$V$6</c:f>
              <c:strCache>
                <c:ptCount val="1"/>
                <c:pt idx="0">
                  <c:v>Fejér  </c:v>
                </c:pt>
              </c:strCache>
            </c:strRef>
          </c:tx>
          <c:dLbls>
            <c:dLbl>
              <c:idx val="4"/>
              <c:layout/>
              <c:dLblPos val="t"/>
              <c:showVal val="1"/>
            </c:dLbl>
            <c:dLbl>
              <c:idx val="6"/>
              <c:layout/>
              <c:dLblPos val="t"/>
              <c:showVal val="1"/>
            </c:dLbl>
            <c:dLblPos val="b"/>
            <c:showVal val="1"/>
          </c:dLbls>
          <c:cat>
            <c:numRef>
              <c:f>ADATOK!$U$7:$U$21</c:f>
              <c:numCache>
                <c:formatCode>General</c:formatCode>
                <c:ptCount val="1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ADATOK!$V$7:$V$21</c:f>
              <c:numCache>
                <c:formatCode>0.0</c:formatCode>
                <c:ptCount val="15"/>
                <c:pt idx="0">
                  <c:v>7.2123640526617061</c:v>
                </c:pt>
                <c:pt idx="1">
                  <c:v>6.0011217049915881</c:v>
                </c:pt>
                <c:pt idx="2">
                  <c:v>5.2572074618428504</c:v>
                </c:pt>
                <c:pt idx="3">
                  <c:v>4.8591938155715084</c:v>
                </c:pt>
                <c:pt idx="4">
                  <c:v>6.1688311688311686</c:v>
                </c:pt>
                <c:pt idx="5">
                  <c:v>4.8665620094191526</c:v>
                </c:pt>
                <c:pt idx="6">
                  <c:v>6.3783783783783781</c:v>
                </c:pt>
                <c:pt idx="7">
                  <c:v>6.3</c:v>
                </c:pt>
                <c:pt idx="8">
                  <c:v>5</c:v>
                </c:pt>
                <c:pt idx="9">
                  <c:v>4.8</c:v>
                </c:pt>
                <c:pt idx="10">
                  <c:v>5.5</c:v>
                </c:pt>
                <c:pt idx="11">
                  <c:v>9.4</c:v>
                </c:pt>
                <c:pt idx="12">
                  <c:v>9.5</c:v>
                </c:pt>
                <c:pt idx="13">
                  <c:v>9.6</c:v>
                </c:pt>
                <c:pt idx="14">
                  <c:v>10.32662706505341</c:v>
                </c:pt>
              </c:numCache>
            </c:numRef>
          </c:val>
        </c:ser>
        <c:ser>
          <c:idx val="1"/>
          <c:order val="1"/>
          <c:tx>
            <c:strRef>
              <c:f>ADATOK!$W$6</c:f>
              <c:strCache>
                <c:ptCount val="1"/>
                <c:pt idx="0">
                  <c:v>Országos</c:v>
                </c:pt>
              </c:strCache>
            </c:strRef>
          </c:tx>
          <c:dLbls>
            <c:dLbl>
              <c:idx val="4"/>
              <c:layout/>
              <c:dLblPos val="b"/>
              <c:showVal val="1"/>
            </c:dLbl>
            <c:dLbl>
              <c:idx val="6"/>
              <c:layout/>
              <c:dLblPos val="b"/>
              <c:showVal val="1"/>
            </c:dLbl>
            <c:dLblPos val="t"/>
            <c:showVal val="1"/>
          </c:dLbls>
          <c:cat>
            <c:numRef>
              <c:f>ADATOK!$U$7:$U$21</c:f>
              <c:numCache>
                <c:formatCode>General</c:formatCode>
                <c:ptCount val="1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ADATOK!$W$7:$W$21</c:f>
              <c:numCache>
                <c:formatCode>0.0</c:formatCode>
                <c:ptCount val="15"/>
                <c:pt idx="0">
                  <c:v>7.7860833793207229</c:v>
                </c:pt>
                <c:pt idx="1">
                  <c:v>7.0025052807388093</c:v>
                </c:pt>
                <c:pt idx="2">
                  <c:v>6.3926619278860803</c:v>
                </c:pt>
                <c:pt idx="3">
                  <c:v>5.7000070719690727</c:v>
                </c:pt>
                <c:pt idx="4">
                  <c:v>5.7954304807171955</c:v>
                </c:pt>
                <c:pt idx="5">
                  <c:v>5.898828926717373</c:v>
                </c:pt>
                <c:pt idx="6">
                  <c:v>6.1156744445252116</c:v>
                </c:pt>
                <c:pt idx="7">
                  <c:v>7.2</c:v>
                </c:pt>
                <c:pt idx="8">
                  <c:v>7.5</c:v>
                </c:pt>
                <c:pt idx="9">
                  <c:v>7.4</c:v>
                </c:pt>
                <c:pt idx="10">
                  <c:v>7.9</c:v>
                </c:pt>
                <c:pt idx="11">
                  <c:v>10.1</c:v>
                </c:pt>
                <c:pt idx="12">
                  <c:v>11.2</c:v>
                </c:pt>
                <c:pt idx="13">
                  <c:v>11</c:v>
                </c:pt>
                <c:pt idx="14">
                  <c:v>10.996175541869652</c:v>
                </c:pt>
              </c:numCache>
            </c:numRef>
          </c:val>
        </c:ser>
        <c:marker val="1"/>
        <c:axId val="67639936"/>
        <c:axId val="67666304"/>
      </c:lineChart>
      <c:catAx>
        <c:axId val="67639936"/>
        <c:scaling>
          <c:orientation val="minMax"/>
        </c:scaling>
        <c:axPos val="b"/>
        <c:numFmt formatCode="General" sourceLinked="1"/>
        <c:tickLblPos val="nextTo"/>
        <c:crossAx val="67666304"/>
        <c:crosses val="autoZero"/>
        <c:auto val="1"/>
        <c:lblAlgn val="ctr"/>
        <c:lblOffset val="100"/>
      </c:catAx>
      <c:valAx>
        <c:axId val="67666304"/>
        <c:scaling>
          <c:orientation val="minMax"/>
          <c:max val="12"/>
          <c:min val="4"/>
        </c:scaling>
        <c:axPos val="l"/>
        <c:majorGridlines>
          <c:spPr>
            <a:ln>
              <a:prstDash val="sysDot"/>
            </a:ln>
          </c:spPr>
        </c:majorGridlines>
        <c:numFmt formatCode="#,##0.0" sourceLinked="0"/>
        <c:tickLblPos val="nextTo"/>
        <c:crossAx val="6763993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200" b="1"/>
      </a:pPr>
      <a:endParaRPr lang="hu-H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u-HU" sz="1800" dirty="0"/>
              <a:t>AZ ELSŐ MUNKAHELY GARANCIA </a:t>
            </a:r>
            <a:r>
              <a:rPr lang="hu-HU" sz="1800" dirty="0" smtClean="0"/>
              <a:t>PROGRAMBAN 2012-BEN 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>FOGLALKOZTATOTT LÉTSZÁM  MEGYÉNKÉNT, FŐ</a:t>
            </a:r>
            <a:endParaRPr sz="1800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'Támogatott kérelmek'!$K$4</c:f>
              <c:strCache>
                <c:ptCount val="1"/>
                <c:pt idx="0">
                  <c:v>Létszám (fő)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'Támogatott kérelmek'!$J$5:$J$24</c:f>
              <c:strCache>
                <c:ptCount val="20"/>
                <c:pt idx="0">
                  <c:v>Baranya</c:v>
                </c:pt>
                <c:pt idx="1">
                  <c:v>Bács</c:v>
                </c:pt>
                <c:pt idx="2">
                  <c:v>Békés</c:v>
                </c:pt>
                <c:pt idx="3">
                  <c:v>Borsod</c:v>
                </c:pt>
                <c:pt idx="4">
                  <c:v>Csongrád</c:v>
                </c:pt>
                <c:pt idx="5">
                  <c:v>Fejér</c:v>
                </c:pt>
                <c:pt idx="6">
                  <c:v>Budapest</c:v>
                </c:pt>
                <c:pt idx="7">
                  <c:v>Győr</c:v>
                </c:pt>
                <c:pt idx="8">
                  <c:v>Hajdú</c:v>
                </c:pt>
                <c:pt idx="9">
                  <c:v>Heves</c:v>
                </c:pt>
                <c:pt idx="10">
                  <c:v>Jász</c:v>
                </c:pt>
                <c:pt idx="11">
                  <c:v>Komárom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'Támogatott kérelmek'!$K$5:$K$24</c:f>
              <c:numCache>
                <c:formatCode>#,##0</c:formatCode>
                <c:ptCount val="20"/>
                <c:pt idx="0">
                  <c:v>335</c:v>
                </c:pt>
                <c:pt idx="1">
                  <c:v>340</c:v>
                </c:pt>
                <c:pt idx="2">
                  <c:v>983</c:v>
                </c:pt>
                <c:pt idx="3">
                  <c:v>866</c:v>
                </c:pt>
                <c:pt idx="4">
                  <c:v>123</c:v>
                </c:pt>
                <c:pt idx="5">
                  <c:v>235</c:v>
                </c:pt>
                <c:pt idx="6">
                  <c:v>182</c:v>
                </c:pt>
                <c:pt idx="7">
                  <c:v>26</c:v>
                </c:pt>
                <c:pt idx="8">
                  <c:v>802</c:v>
                </c:pt>
                <c:pt idx="9">
                  <c:v>173</c:v>
                </c:pt>
                <c:pt idx="10">
                  <c:v>296</c:v>
                </c:pt>
                <c:pt idx="11">
                  <c:v>216</c:v>
                </c:pt>
                <c:pt idx="12">
                  <c:v>227</c:v>
                </c:pt>
                <c:pt idx="13">
                  <c:v>221</c:v>
                </c:pt>
                <c:pt idx="14">
                  <c:v>416</c:v>
                </c:pt>
                <c:pt idx="15">
                  <c:v>960</c:v>
                </c:pt>
                <c:pt idx="16">
                  <c:v>162</c:v>
                </c:pt>
                <c:pt idx="17">
                  <c:v>211</c:v>
                </c:pt>
                <c:pt idx="18">
                  <c:v>184</c:v>
                </c:pt>
                <c:pt idx="19">
                  <c:v>184</c:v>
                </c:pt>
              </c:numCache>
            </c:numRef>
          </c:val>
        </c:ser>
        <c:gapWidth val="50"/>
        <c:axId val="67677184"/>
        <c:axId val="67777280"/>
      </c:barChart>
      <c:catAx>
        <c:axId val="67677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hu-HU"/>
          </a:p>
        </c:txPr>
        <c:crossAx val="67777280"/>
        <c:crosses val="autoZero"/>
        <c:auto val="1"/>
        <c:lblAlgn val="ctr"/>
        <c:lblOffset val="100"/>
      </c:catAx>
      <c:valAx>
        <c:axId val="67777280"/>
        <c:scaling>
          <c:orientation val="minMax"/>
          <c:max val="1000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67677184"/>
        <c:crosses val="autoZero"/>
        <c:crossBetween val="between"/>
      </c:valAx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/>
              <a:t>KKV MUNKAHELYTEREMTŐ TÁMOGATÁSOK </a:t>
            </a:r>
            <a:br>
              <a:rPr lang="hu-HU"/>
            </a:br>
            <a:r>
              <a:rPr lang="hu-HU"/>
              <a:t>ÖSSZEGE</a:t>
            </a:r>
            <a:r>
              <a:rPr lang="hu-HU" baseline="0"/>
              <a:t> </a:t>
            </a:r>
            <a:r>
              <a:rPr lang="hu-HU"/>
              <a:t>MEGYÉNKÉNT 2012-BEN</a:t>
            </a:r>
            <a:r>
              <a:rPr lang="en-US"/>
              <a:t> (millió Ft)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'Rangsor támog. összeg szerint'!$H$1</c:f>
              <c:strCache>
                <c:ptCount val="1"/>
                <c:pt idx="0">
                  <c:v>Támogatás
összege 
(millió Ft)</c:v>
                </c:pt>
              </c:strCache>
            </c:strRef>
          </c:tx>
          <c:dPt>
            <c:idx val="14"/>
            <c:spPr>
              <a:solidFill>
                <a:srgbClr val="92D050"/>
              </a:solidFill>
            </c:spPr>
          </c:dPt>
          <c:cat>
            <c:strRef>
              <c:f>'Rangsor támog. összeg szerint'!$G$2:$G$21</c:f>
              <c:strCache>
                <c:ptCount val="20"/>
                <c:pt idx="0">
                  <c:v>Szabolcs</c:v>
                </c:pt>
                <c:pt idx="1">
                  <c:v>Borsod</c:v>
                </c:pt>
                <c:pt idx="2">
                  <c:v>Somogy</c:v>
                </c:pt>
                <c:pt idx="3">
                  <c:v>Békés</c:v>
                </c:pt>
                <c:pt idx="4">
                  <c:v>Csongrád</c:v>
                </c:pt>
                <c:pt idx="5">
                  <c:v>Bács</c:v>
                </c:pt>
                <c:pt idx="6">
                  <c:v>Nógrád</c:v>
                </c:pt>
                <c:pt idx="7">
                  <c:v>Baranya</c:v>
                </c:pt>
                <c:pt idx="8">
                  <c:v>Tolna</c:v>
                </c:pt>
                <c:pt idx="9">
                  <c:v>Heves</c:v>
                </c:pt>
                <c:pt idx="10">
                  <c:v>Vas</c:v>
                </c:pt>
                <c:pt idx="11">
                  <c:v>Jász</c:v>
                </c:pt>
                <c:pt idx="12">
                  <c:v>Hajdú</c:v>
                </c:pt>
                <c:pt idx="13">
                  <c:v>Zala</c:v>
                </c:pt>
                <c:pt idx="14">
                  <c:v>Fejér</c:v>
                </c:pt>
                <c:pt idx="15">
                  <c:v>Pest</c:v>
                </c:pt>
                <c:pt idx="16">
                  <c:v>Budapest</c:v>
                </c:pt>
                <c:pt idx="17">
                  <c:v>Győr</c:v>
                </c:pt>
                <c:pt idx="18">
                  <c:v>Komárom</c:v>
                </c:pt>
                <c:pt idx="19">
                  <c:v>Veszprém</c:v>
                </c:pt>
              </c:strCache>
            </c:strRef>
          </c:cat>
          <c:val>
            <c:numRef>
              <c:f>'Rangsor támog. összeg szerint'!$H$2:$H$21</c:f>
              <c:numCache>
                <c:formatCode>#,##0</c:formatCode>
                <c:ptCount val="20"/>
                <c:pt idx="0">
                  <c:v>1383.4451320000001</c:v>
                </c:pt>
                <c:pt idx="1">
                  <c:v>811.56743999999946</c:v>
                </c:pt>
                <c:pt idx="2">
                  <c:v>692.386753</c:v>
                </c:pt>
                <c:pt idx="3">
                  <c:v>687.73994100000004</c:v>
                </c:pt>
                <c:pt idx="4">
                  <c:v>503.44284499999998</c:v>
                </c:pt>
                <c:pt idx="5">
                  <c:v>450.32161599999898</c:v>
                </c:pt>
                <c:pt idx="6">
                  <c:v>436.24458399999997</c:v>
                </c:pt>
                <c:pt idx="7">
                  <c:v>365.21274199999999</c:v>
                </c:pt>
                <c:pt idx="8">
                  <c:v>341.05891699999898</c:v>
                </c:pt>
                <c:pt idx="9">
                  <c:v>272.38130899999879</c:v>
                </c:pt>
                <c:pt idx="10">
                  <c:v>235.12495699999999</c:v>
                </c:pt>
                <c:pt idx="11">
                  <c:v>218.93108599999999</c:v>
                </c:pt>
                <c:pt idx="12">
                  <c:v>201.02285700000004</c:v>
                </c:pt>
                <c:pt idx="13">
                  <c:v>156.89076600000001</c:v>
                </c:pt>
                <c:pt idx="14">
                  <c:v>147.84</c:v>
                </c:pt>
                <c:pt idx="15">
                  <c:v>146.54642800000045</c:v>
                </c:pt>
                <c:pt idx="16">
                  <c:v>114.79789700000002</c:v>
                </c:pt>
                <c:pt idx="17">
                  <c:v>69.632317999999742</c:v>
                </c:pt>
                <c:pt idx="18">
                  <c:v>28.377652000000001</c:v>
                </c:pt>
                <c:pt idx="19">
                  <c:v>21.337180000000057</c:v>
                </c:pt>
              </c:numCache>
            </c:numRef>
          </c:val>
        </c:ser>
        <c:gapWidth val="60"/>
        <c:axId val="67576576"/>
        <c:axId val="67578112"/>
      </c:barChart>
      <c:catAx>
        <c:axId val="6757657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400" b="1"/>
            </a:pPr>
            <a:endParaRPr lang="hu-HU"/>
          </a:p>
        </c:txPr>
        <c:crossAx val="67578112"/>
        <c:crosses val="autoZero"/>
        <c:auto val="1"/>
        <c:lblAlgn val="ctr"/>
        <c:lblOffset val="100"/>
      </c:catAx>
      <c:valAx>
        <c:axId val="67578112"/>
        <c:scaling>
          <c:orientation val="minMax"/>
          <c:max val="1500"/>
          <c:min val="0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hu-HU"/>
          </a:p>
        </c:txPr>
        <c:crossAx val="67576576"/>
        <c:crosses val="autoZero"/>
        <c:crossBetween val="between"/>
      </c:valAx>
    </c:plotArea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6E4C655-A520-4134-8AC2-0C39A468D3F5}" type="datetimeFigureOut">
              <a:rPr lang="hu-HU"/>
              <a:pPr>
                <a:defRPr/>
              </a:pPr>
              <a:t>2013.04.23.</a:t>
            </a:fld>
            <a:endParaRPr lang="hu-H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00E4BE2-B469-4E61-982C-DD4E9E6DCE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F71ECE-8162-48A2-AD83-9E399A619D97}" type="datetimeFigureOut">
              <a:rPr lang="hu-HU"/>
              <a:pPr>
                <a:defRPr/>
              </a:pPr>
              <a:t>2013.04.23.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30FFD9-DA53-45C1-93D7-171002566BD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62CEAA-27D9-44D5-B850-1E27ABA105C9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hu-HU" smtClean="0"/>
              <a:t>A pályázat keretében azon mikro-,  kis-, és középvállalkozások projektjei kapnak támogatást, amelyek vállalják, hogy az első (középfokú) szakképesítésüket nappali tagozaton megszerzett pályakezdő fiatalt alkalmaznak, aki tanulószerződés keretében sajátította el szakmája gyakorlati ismereteiket, legalább a képzése egy részében.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hu-HU" smtClean="0"/>
              <a:t>Feltétel, hogy olyan munkakörben alkalmazza a támogatásban részesített munkáltató, amelynek betöltésére a megszerzett szakképesítése kifejezetten képesíti.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hu-HU" smtClean="0"/>
              <a:t>A munkáltató vállalja, hogy a támogatott 9 hónapot követően legalább további 9 hónapig tovább alkalmazza a munkavállalót.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hu-HU" smtClean="0"/>
              <a:t>A pályázónak mentort is kell biztosítania, akinek feladata a pályakezdő szakmai segítése, előrehaladásának dokumentálása, munkájának értékelése, amely egyben ajánlás a későbbi munkavállaláshoz is.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hu-HU" smtClean="0"/>
              <a:t>A program keretében a segítő mentor bérpótléka, illetve a gyakornoki munkahely(ek) kialakításához szükséges </a:t>
            </a:r>
            <a:r>
              <a:rPr lang="hu-HU" b="1" smtClean="0"/>
              <a:t>eszközök beszerzéséhez</a:t>
            </a:r>
            <a:r>
              <a:rPr lang="hu-HU" smtClean="0"/>
              <a:t>, a megfelelő gyakornoki munkafeltételek biztosításához szükséges beszerzések, </a:t>
            </a:r>
            <a:r>
              <a:rPr lang="hu-HU" b="1" smtClean="0"/>
              <a:t>felújítások, átalakítások</a:t>
            </a:r>
            <a:r>
              <a:rPr lang="hu-HU" smtClean="0"/>
              <a:t> elvégzéséhez is igényelhető támogatás. </a:t>
            </a:r>
          </a:p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457B87-95E4-42EB-A6C8-FE32218B7DD0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smtClean="0"/>
              <a:t>Amennyiben a gyakornoki program keretében igényelt támogatási összeggel együtt a pályázó állami (központi költségvetési, vagy önkormányzati) forrásból kapott támogatásainak összege</a:t>
            </a:r>
            <a:r>
              <a:rPr lang="hu-HU" b="1" smtClean="0"/>
              <a:t> a támogatás odaítélésének évében és az azt megelőző két pénzügyi évben </a:t>
            </a:r>
            <a:r>
              <a:rPr lang="hu-HU" smtClean="0"/>
              <a:t>nem haladja meg a 200.000 eurónak megfelelő forintösszeget, a támogatás </a:t>
            </a:r>
            <a:r>
              <a:rPr lang="hu-HU" b="1" smtClean="0"/>
              <a:t>csekély mértékű támogatásnak </a:t>
            </a:r>
            <a:r>
              <a:rPr lang="hu-HU" smtClean="0"/>
              <a:t>minősül (de minimis támogatás) és akár 100%-os is lehet. </a:t>
            </a:r>
          </a:p>
          <a:p>
            <a:r>
              <a:rPr lang="hu-HU" smtClean="0"/>
              <a:t>Amennyiben a pályázó korábbi állami támogatásainak összege ezt a mértéket meghaladták, úgy az uniós jogszabályoknak megfelelően </a:t>
            </a:r>
            <a:r>
              <a:rPr lang="hu-HU" b="1" smtClean="0"/>
              <a:t>bértámogatásként </a:t>
            </a:r>
            <a:r>
              <a:rPr lang="hu-HU" smtClean="0"/>
              <a:t>vehető igénybe.</a:t>
            </a:r>
          </a:p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3A978-4C7A-409B-B1A2-DEC1C3443758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smtClean="0"/>
              <a:t>A konstrukció a fiatalok alkalmazkodóképességének és vállalkozóképességének fejlesztésével hozzájárul a célcsoportba tartozók gazdasági aktivitásának növeléséhez, munkaerő-piacra történő belépéséhez, valamint a vállalkozás-indításhoz és működéshez szükséges kompetenciák elsajátításához. </a:t>
            </a:r>
          </a:p>
          <a:p>
            <a:r>
              <a:rPr lang="hu-HU" smtClean="0"/>
              <a:t>Az Új Széchenyi Tervvel összefüggésben a koncepció megvalósítása erősíti a ’Vállalkozásfejlesztés – Üzleti környezet fejlesztés’, valamint a ’Foglalkoztatás’ programok által megvalósítani kívánt célokat. Összhangban van továbbá az Új Széchenyi Terv által megfogalmazott elvvel, miszerint a hazai mikro-, kis- és középvállalkozások képesek egyedül arra, hogy jelentősen és tartósan emeljék a foglalkoztatást Magyarországon.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722135-311B-40DC-896B-A3C00D50CA9F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smtClean="0"/>
              <a:t>A vállalkozásindítással, vállalkozás-fejlesztéssel kapcsolatos szolgáltatásokat végző vállalkozások, nonprofit és egyéb nem nyereségérdekelt szervezetek a konstrukció első szakaszában önállóan vagy konzorciumi formában pályázhatnak.</a:t>
            </a:r>
          </a:p>
          <a:p>
            <a:r>
              <a:rPr lang="hu-HU" smtClean="0"/>
              <a:t>A kiválasztásra kerülő szolgáltató legfőbb feladatai:</a:t>
            </a:r>
          </a:p>
          <a:p>
            <a:pPr>
              <a:buFont typeface="Wingdings" pitchFamily="2" charset="2"/>
              <a:buChar char="ü"/>
            </a:pPr>
            <a:r>
              <a:rPr lang="hu-HU" smtClean="0"/>
              <a:t>a régió minden megyéjében a célcsoport felkutatása, toborzása, programba vonása, tájékoztatás, információnyújtás a célcsoport részére, illetve ezzel összefüggő nyilvános programok szervezése, állásbörzéken, ötletbörzéken, szakmai vásárokon, kiállításokon való részvétel; </a:t>
            </a:r>
          </a:p>
          <a:p>
            <a:pPr>
              <a:buFont typeface="Wingdings" pitchFamily="2" charset="2"/>
              <a:buChar char="ü"/>
            </a:pPr>
            <a:r>
              <a:rPr lang="hu-HU" smtClean="0"/>
              <a:t>a célcsoport programba vonása érdekében együttműködések létrehozása fiatal hátrányos helyzetű munkaerő-piaci csoportok, kiemelten roma fiatalok foglalkoztatását elősegítő társadalmi szervezetekkel;</a:t>
            </a:r>
          </a:p>
          <a:p>
            <a:pPr>
              <a:buFont typeface="Wingdings" pitchFamily="2" charset="2"/>
              <a:buChar char="ü"/>
            </a:pPr>
            <a:r>
              <a:rPr lang="hu-HU" smtClean="0"/>
              <a:t>vállalkozásindítással összefüggő tanácsadási szolgáltatások;</a:t>
            </a:r>
          </a:p>
          <a:p>
            <a:pPr>
              <a:buFont typeface="Wingdings" pitchFamily="2" charset="2"/>
              <a:buChar char="ü"/>
            </a:pPr>
            <a:r>
              <a:rPr lang="hu-HU" smtClean="0"/>
              <a:t>vállalkozói ismeretek átadásával összefüggő képzések szervezése, lebonyolítása;</a:t>
            </a:r>
          </a:p>
          <a:p>
            <a:pPr>
              <a:buFont typeface="Wingdings" pitchFamily="2" charset="2"/>
              <a:buChar char="ü"/>
            </a:pPr>
            <a:r>
              <a:rPr lang="hu-HU" smtClean="0"/>
              <a:t>képzéshez kapcsolódó szolgáltatások (képzési szükségletek felmérése és képzési tanácsadás);</a:t>
            </a:r>
          </a:p>
          <a:p>
            <a:pPr>
              <a:buFont typeface="Wingdings" pitchFamily="2" charset="2"/>
              <a:buChar char="ü"/>
            </a:pPr>
            <a:r>
              <a:rPr lang="hu-HU" smtClean="0"/>
              <a:t>a képzésekhez kapcsolódó utazás, ellátás</a:t>
            </a:r>
          </a:p>
          <a:p>
            <a:pPr>
              <a:buFont typeface="Wingdings" pitchFamily="2" charset="2"/>
              <a:buChar char="ü"/>
            </a:pPr>
            <a:r>
              <a:rPr lang="hu-HU" smtClean="0"/>
              <a:t>közös fórumok, találkozók biztosítása a programba bevont célcsoporttagok számára</a:t>
            </a:r>
          </a:p>
          <a:p>
            <a:pPr>
              <a:buFont typeface="Wingdings" pitchFamily="2" charset="2"/>
              <a:buChar char="ü"/>
            </a:pPr>
            <a:r>
              <a:rPr lang="hu-HU" smtClean="0"/>
              <a:t>segítségnyújtás üzleti terv kidolgozásához (pl: előzetes piackutatás, szükségletfelmérés, tevékenység tervezés, pénzügyi tervezés);</a:t>
            </a:r>
          </a:p>
          <a:p>
            <a:pPr>
              <a:buFont typeface="Wingdings" pitchFamily="2" charset="2"/>
              <a:buChar char="ü"/>
            </a:pPr>
            <a:r>
              <a:rPr lang="hu-HU" smtClean="0"/>
              <a:t>mentori feladatok ellátása, tanácsadási feladatok;</a:t>
            </a:r>
          </a:p>
          <a:p>
            <a:pPr>
              <a:buFont typeface="Wingdings" pitchFamily="2" charset="2"/>
              <a:buChar char="ü"/>
            </a:pPr>
            <a:r>
              <a:rPr lang="hu-HU" smtClean="0"/>
              <a:t>a létrejött vállalkozások tevékenységének nyomonkövetése a vállalkozásindítást követő egy évig;</a:t>
            </a:r>
          </a:p>
          <a:p>
            <a:pPr>
              <a:buFont typeface="Wingdings" pitchFamily="2" charset="2"/>
              <a:buChar char="ü"/>
            </a:pPr>
            <a:r>
              <a:rPr lang="hu-HU" smtClean="0"/>
              <a:t>műhelyfoglalkozások, rendezvények szervezése, lebonyolítása;</a:t>
            </a:r>
          </a:p>
          <a:p>
            <a:pPr>
              <a:buFont typeface="Wingdings" pitchFamily="2" charset="2"/>
              <a:buChar char="ü"/>
            </a:pPr>
            <a:r>
              <a:rPr lang="hu-HU" smtClean="0"/>
              <a:t>üzleti terv egységes tartalmi és formai elemeinek/specifikációjának kialakítása (a többi nyertes pályázóval közösen);</a:t>
            </a:r>
          </a:p>
          <a:p>
            <a:pPr>
              <a:buFont typeface="Wingdings" pitchFamily="2" charset="2"/>
              <a:buChar char="ü"/>
            </a:pPr>
            <a:r>
              <a:rPr lang="hu-HU" smtClean="0"/>
              <a:t>az üzleti tervek elbírálási szempontrendszerének és módszertanának kidolgozása (a többi nyertes pályázóval közösen);</a:t>
            </a:r>
          </a:p>
          <a:p>
            <a:pPr>
              <a:buFont typeface="Wingdings" pitchFamily="2" charset="2"/>
              <a:buChar char="ü"/>
            </a:pPr>
            <a:r>
              <a:rPr lang="hu-HU" smtClean="0"/>
              <a:t>szakmai értékelés, részjelentések/beszámolók elkészítése.</a:t>
            </a:r>
          </a:p>
          <a:p>
            <a:pPr>
              <a:buFont typeface="Wingdings" pitchFamily="2" charset="2"/>
              <a:buChar char="ü"/>
            </a:pPr>
            <a:endParaRPr lang="hu-HU" smtClean="0"/>
          </a:p>
          <a:p>
            <a:pPr>
              <a:buFont typeface="Wingdings" pitchFamily="2" charset="2"/>
              <a:buChar char="ü"/>
            </a:pPr>
            <a:r>
              <a:rPr lang="hu-HU" smtClean="0"/>
              <a:t>Nyertesek:</a:t>
            </a:r>
          </a:p>
          <a:p>
            <a:pPr>
              <a:buFont typeface="Wingdings" pitchFamily="2" charset="2"/>
              <a:buChar char="ü"/>
            </a:pPr>
            <a:r>
              <a:rPr lang="hu-HU" smtClean="0"/>
              <a:t>Fiatal Vállalkozók Országos Szövetsége: ÉSZAK-MAGYARORSZÁGON, ÉSZAK-ALFÖLDI RÉGIÓBAN DÉL-DUNÁNTÚL RÉGIÓBAN NYUGAT DUNÁNTÚL RÉGIÓBAN</a:t>
            </a:r>
          </a:p>
          <a:p>
            <a:pPr>
              <a:buFont typeface="Wingdings" pitchFamily="2" charset="2"/>
              <a:buChar char="ü"/>
            </a:pPr>
            <a:r>
              <a:rPr lang="hu-HU" smtClean="0"/>
              <a:t> Budapesti Politechnikum Alapítvány Dél-Alföldi Régióban </a:t>
            </a:r>
          </a:p>
          <a:p>
            <a:pPr>
              <a:buFont typeface="Wingdings" pitchFamily="2" charset="2"/>
              <a:buChar char="ü"/>
            </a:pPr>
            <a:r>
              <a:rPr lang="hu-HU" smtClean="0"/>
              <a:t>Magyar Vállalkozásfejlesztési Alapítvány közép-dunántúli régióban </a:t>
            </a:r>
          </a:p>
          <a:p>
            <a:pPr>
              <a:buFont typeface="Wingdings" pitchFamily="2" charset="2"/>
              <a:buChar char="ü"/>
            </a:pPr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895DBB-62EB-44BC-8712-01F3147E9DC6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smtClean="0"/>
              <a:t>   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E0136F-B2E7-4D2C-A749-FF5E18B4D491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7B5C4D-FA13-4717-8DD9-6D7A7ADBFC56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B45673-220B-495D-A600-E7E985002DA8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9A2A4E-68C8-4550-800D-FC60AB71794E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194A5F-1F91-42F5-9445-FBD6BAF22F39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194A5F-1F91-42F5-9445-FBD6BAF22F39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194A5F-1F91-42F5-9445-FBD6BAF22F39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53EEC-61E0-47F4-A3CE-F9C6F009022B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9759C-BD3C-42EA-BCDB-02B487C8FB9E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8B6B8-27B8-4B91-9809-829AF049C680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A6A8C-6A1C-46F6-901A-E93E67A387B7}" type="datetimeFigureOut">
              <a:rPr lang="hu-HU"/>
              <a:pPr>
                <a:defRPr/>
              </a:pPr>
              <a:t>2013.04.23.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EF332B6-F542-460A-81C4-D930B4F63BB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A1F7B-4315-4970-94A0-CCB8EB985526}" type="datetimeFigureOut">
              <a:rPr lang="hu-HU"/>
              <a:pPr>
                <a:defRPr/>
              </a:pPr>
              <a:t>2013.04.23.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2505-0419-450A-B5E9-5C348515430C}" type="datetimeFigureOut">
              <a:rPr lang="hu-HU"/>
              <a:pPr>
                <a:defRPr/>
              </a:pPr>
              <a:t>2013.04.23.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2A05C-4716-40B4-ACCE-86D7EAE3189C}" type="datetimeFigureOut">
              <a:rPr lang="hu-HU"/>
              <a:pPr>
                <a:defRPr/>
              </a:pPr>
              <a:t>2013.04.23.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66ED3-1641-4ED4-9040-FFF60712835F}" type="datetimeFigureOut">
              <a:rPr lang="hu-HU"/>
              <a:pPr>
                <a:defRPr/>
              </a:pPr>
              <a:t>2013.04.23.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BDDFA-4FC1-48AA-AE0A-8B4E39B3A654}" type="datetimeFigureOut">
              <a:rPr lang="hu-HU"/>
              <a:pPr>
                <a:defRPr/>
              </a:pPr>
              <a:t>2013.04.23.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5C9-6A38-4004-A9EB-652963D25C04}" type="datetimeFigureOut">
              <a:rPr lang="hu-HU"/>
              <a:pPr>
                <a:defRPr/>
              </a:pPr>
              <a:t>2013.04.23.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g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7E35A0-1F8E-4240-80F5-51B55FD53466}" type="datetimeFigureOut">
              <a:rPr lang="hu-HU"/>
              <a:pPr>
                <a:defRPr/>
              </a:pPr>
              <a:t>2013.04.23.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143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70C5B4-7BC2-4807-8CAD-56D2DC5A7CF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g_2_beloldal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33E0DF-8949-4F1C-B43D-7E1785A6969B}" type="datetimeFigureOut">
              <a:rPr lang="hu-HU"/>
              <a:pPr>
                <a:defRPr/>
              </a:pPr>
              <a:t>2013.04.23.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33B303A-DD98-48F7-8C20-C038BC2FC496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9750" y="33575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r>
              <a:rPr lang="hu-H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Foglalkoztatáspolitika: munkahelyteremtés </a:t>
            </a:r>
            <a:r>
              <a:rPr lang="hu-H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és </a:t>
            </a:r>
            <a:r>
              <a:rPr lang="hu-H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vállalkozásfejlesztés</a:t>
            </a:r>
            <a:endParaRPr lang="hu-H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hu-HU" sz="24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hu-H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Székesfehérvár, </a:t>
            </a:r>
            <a:r>
              <a:rPr lang="hu-HU" sz="24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2013. </a:t>
            </a:r>
            <a:r>
              <a:rPr lang="hu-H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április 23.</a:t>
            </a:r>
            <a:endParaRPr lang="en-US" sz="2400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31913" y="5013325"/>
            <a:ext cx="6400800" cy="10080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Dr. </a:t>
            </a:r>
            <a:r>
              <a:rPr lang="en-US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Czomba</a:t>
            </a:r>
            <a:r>
              <a:rPr lang="hu-H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Sándor</a:t>
            </a:r>
          </a:p>
          <a:p>
            <a:pPr eaLnBrk="1" hangingPunct="1">
              <a:defRPr/>
            </a:pPr>
            <a:r>
              <a:rPr lang="hu-H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Foglalkoztatáspolitikáért felelős Államtitkár</a:t>
            </a:r>
            <a:endParaRPr lang="en-US" sz="2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504825"/>
          </a:xfrm>
        </p:spPr>
        <p:txBody>
          <a:bodyPr/>
          <a:lstStyle/>
          <a:p>
            <a:pPr>
              <a:defRPr/>
            </a:pPr>
            <a:r>
              <a:rPr lang="hu-HU" sz="2500" b="1" dirty="0" smtClean="0">
                <a:solidFill>
                  <a:schemeClr val="bg2">
                    <a:lumMod val="25000"/>
                  </a:schemeClr>
                </a:solidFill>
              </a:rPr>
              <a:t>A Munkahelyvédelmi Akcióterv célcsoportjai</a:t>
            </a:r>
            <a:endParaRPr lang="en-GB" sz="25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219" name="Content Placeholder 5"/>
          <p:cNvSpPr>
            <a:spLocks noGrp="1"/>
          </p:cNvSpPr>
          <p:nvPr>
            <p:ph idx="13"/>
          </p:nvPr>
        </p:nvSpPr>
        <p:spPr>
          <a:xfrm>
            <a:off x="395288" y="2133600"/>
            <a:ext cx="8424862" cy="4535488"/>
          </a:xfrm>
        </p:spPr>
        <p:txBody>
          <a:bodyPr/>
          <a:lstStyle/>
          <a:p>
            <a:pPr eaLnBrk="1" hangingPunct="1"/>
            <a:endParaRPr lang="hu-HU" smtClean="0">
              <a:latin typeface="Arial" charset="0"/>
              <a:cs typeface="Arial" charset="0"/>
            </a:endParaRPr>
          </a:p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323850" y="1916113"/>
          <a:ext cx="8496300" cy="4256024"/>
        </p:xfrm>
        <a:graphic>
          <a:graphicData uri="http://schemas.openxmlformats.org/drawingml/2006/table">
            <a:tbl>
              <a:tblPr/>
              <a:tblGrid>
                <a:gridCol w="3551238"/>
                <a:gridCol w="3144837"/>
                <a:gridCol w="18002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Célcsoport</a:t>
                      </a:r>
                      <a:endParaRPr kumimoji="0" lang="hu-H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Érintettek (ezer fő)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év alattiak kedvezménye</a:t>
                      </a:r>
                      <a:endParaRPr kumimoji="0" lang="hu-H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év alattiak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Pályakezdők kedvezménye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Legfeljebb 180 nap munkaviszonnyal rendelkező, 25 év alattiak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év felettiek kedvezménye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év felettiek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Képzettséget nem igénylő munkát végzők kedvezménye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Képzettséget nem igénylő munkakörben foglalkoztatottak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Tartós álláskeresők kedvezménye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hónapja munkanélküli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Gyes-ről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visszatérők kedvezménye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Gyes-ről visszatérő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hu-HU" sz="2400" b="1" smtClean="0"/>
              <a:t>A MUNKAHELYVÉDELMI AKCIÓTERV KEDVEZMÉNYEI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0175" y="1773238"/>
            <a:ext cx="9274175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684213" y="1341438"/>
            <a:ext cx="7772400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b="1" dirty="0" smtClean="0"/>
              <a:t>A Munkahelyvédelmi Akcióterv várható hatásai</a:t>
            </a:r>
            <a:endParaRPr lang="en-GB" b="1" dirty="0" smtClean="0"/>
          </a:p>
        </p:txBody>
      </p:sp>
      <p:sp>
        <p:nvSpPr>
          <p:cNvPr id="16387" name="Content Placeholder 5"/>
          <p:cNvSpPr>
            <a:spLocks noGrp="1"/>
          </p:cNvSpPr>
          <p:nvPr>
            <p:ph idx="13"/>
          </p:nvPr>
        </p:nvSpPr>
        <p:spPr>
          <a:xfrm>
            <a:off x="611188" y="1844675"/>
            <a:ext cx="8137525" cy="4608513"/>
          </a:xfrm>
        </p:spPr>
        <p:txBody>
          <a:bodyPr>
            <a:normAutofit fontScale="92500"/>
          </a:bodyPr>
          <a:lstStyle/>
          <a:p>
            <a:pPr algn="just" eaLnBrk="1" hangingPunct="1">
              <a:buFont typeface="Arial" charset="0"/>
              <a:buChar char="•"/>
              <a:defRPr/>
            </a:pPr>
            <a:r>
              <a:rPr lang="hu-HU" sz="2400" b="1" dirty="0" smtClean="0">
                <a:latin typeface="Arial" charset="0"/>
                <a:cs typeface="Arial" charset="0"/>
              </a:rPr>
              <a:t>M</a:t>
            </a:r>
            <a:r>
              <a:rPr lang="en-GB" sz="2400" b="1" dirty="0" smtClean="0">
                <a:latin typeface="Arial" charset="0"/>
                <a:cs typeface="Arial" charset="0"/>
              </a:rPr>
              <a:t>a</a:t>
            </a:r>
            <a:r>
              <a:rPr lang="hu-HU" sz="2400" b="1" dirty="0" smtClean="0">
                <a:latin typeface="Arial" charset="0"/>
                <a:cs typeface="Arial" charset="0"/>
              </a:rPr>
              <a:t>k</a:t>
            </a:r>
            <a:r>
              <a:rPr lang="en-GB" sz="2400" b="1" dirty="0" err="1" smtClean="0">
                <a:latin typeface="Arial" charset="0"/>
                <a:cs typeface="Arial" charset="0"/>
              </a:rPr>
              <a:t>ro</a:t>
            </a:r>
            <a:r>
              <a:rPr lang="hu-HU" sz="2400" b="1" dirty="0" smtClean="0">
                <a:latin typeface="Arial" charset="0"/>
                <a:cs typeface="Arial" charset="0"/>
              </a:rPr>
              <a:t> hatások</a:t>
            </a:r>
            <a:r>
              <a:rPr lang="en-GB" sz="2400" dirty="0" smtClean="0">
                <a:latin typeface="Arial" charset="0"/>
                <a:cs typeface="Arial" charset="0"/>
              </a:rPr>
              <a:t>:</a:t>
            </a:r>
            <a:endParaRPr lang="hu-HU" sz="2400" dirty="0" smtClean="0">
              <a:latin typeface="Arial" charset="0"/>
              <a:cs typeface="Arial" charset="0"/>
            </a:endParaRPr>
          </a:p>
          <a:p>
            <a:pPr lvl="1" algn="just" eaLnBrk="1" hangingPunct="1">
              <a:buFont typeface="Arial" charset="0"/>
              <a:buChar char="•"/>
              <a:defRPr/>
            </a:pPr>
            <a:r>
              <a:rPr lang="hu-HU" sz="2400" dirty="0" smtClean="0">
                <a:latin typeface="Arial" charset="0"/>
                <a:cs typeface="Arial" charset="0"/>
              </a:rPr>
              <a:t>Megközelítőleg </a:t>
            </a:r>
            <a:r>
              <a:rPr lang="en-GB" sz="2400" b="1" dirty="0" smtClean="0">
                <a:latin typeface="Arial" charset="0"/>
                <a:cs typeface="Arial" charset="0"/>
              </a:rPr>
              <a:t>20.000 </a:t>
            </a:r>
            <a:r>
              <a:rPr lang="hu-HU" sz="2400" b="1" dirty="0" smtClean="0">
                <a:latin typeface="Arial" charset="0"/>
                <a:cs typeface="Arial" charset="0"/>
              </a:rPr>
              <a:t>új munkahely </a:t>
            </a:r>
            <a:r>
              <a:rPr lang="en-GB" sz="2400" dirty="0" smtClean="0">
                <a:latin typeface="Arial" charset="0"/>
                <a:cs typeface="Arial" charset="0"/>
              </a:rPr>
              <a:t>(</a:t>
            </a:r>
            <a:r>
              <a:rPr lang="hu-HU" sz="2400" dirty="0" smtClean="0">
                <a:latin typeface="Arial" charset="0"/>
                <a:cs typeface="Arial" charset="0"/>
              </a:rPr>
              <a:t>a munkavállalók számának </a:t>
            </a:r>
            <a:r>
              <a:rPr lang="en-GB" sz="2400" dirty="0" smtClean="0">
                <a:latin typeface="Arial" charset="0"/>
                <a:cs typeface="Arial" charset="0"/>
              </a:rPr>
              <a:t>0.5 </a:t>
            </a:r>
            <a:r>
              <a:rPr lang="hu-HU" sz="2400" dirty="0" smtClean="0">
                <a:latin typeface="Arial" charset="0"/>
                <a:cs typeface="Arial" charset="0"/>
              </a:rPr>
              <a:t>százalékpontos növekedése), mivel a célcsoportba tartozók foglalkoztatása költséghatékonnyá válik;</a:t>
            </a:r>
            <a:endParaRPr lang="en-GB" sz="2400" dirty="0" smtClean="0">
              <a:latin typeface="Arial" charset="0"/>
              <a:cs typeface="Arial" charset="0"/>
            </a:endParaRPr>
          </a:p>
          <a:p>
            <a:pPr lvl="1" algn="just" eaLnBrk="1" hangingPunct="1">
              <a:buFont typeface="Arial" charset="0"/>
              <a:buChar char="•"/>
              <a:defRPr/>
            </a:pPr>
            <a:r>
              <a:rPr lang="en-GB" sz="2400" dirty="0" smtClean="0">
                <a:latin typeface="Arial" charset="0"/>
                <a:cs typeface="Arial" charset="0"/>
              </a:rPr>
              <a:t>0.5 </a:t>
            </a:r>
            <a:r>
              <a:rPr lang="hu-HU" sz="2400" dirty="0" smtClean="0">
                <a:latin typeface="Arial" charset="0"/>
                <a:cs typeface="Arial" charset="0"/>
              </a:rPr>
              <a:t>százalékpontos </a:t>
            </a:r>
            <a:r>
              <a:rPr lang="hu-HU" sz="2400" b="1" dirty="0" smtClean="0">
                <a:latin typeface="Arial" charset="0"/>
                <a:cs typeface="Arial" charset="0"/>
              </a:rPr>
              <a:t>növekedés az átlagos bruttó bérekben;</a:t>
            </a:r>
          </a:p>
          <a:p>
            <a:pPr lvl="1" algn="just" eaLnBrk="1" hangingPunct="1">
              <a:buFont typeface="Arial" charset="0"/>
              <a:buChar char="•"/>
              <a:defRPr/>
            </a:pPr>
            <a:r>
              <a:rPr lang="hu-HU" sz="2400" b="1" dirty="0" smtClean="0">
                <a:latin typeface="Arial" charset="0"/>
                <a:cs typeface="Arial" charset="0"/>
              </a:rPr>
              <a:t>Új foglalkoztatási lehetőségek </a:t>
            </a:r>
            <a:r>
              <a:rPr lang="hu-HU" sz="2400" dirty="0" smtClean="0">
                <a:latin typeface="Arial" charset="0"/>
                <a:cs typeface="Arial" charset="0"/>
              </a:rPr>
              <a:t>a hátrányos helyzetű munkaerő-piaci csoportok számára.</a:t>
            </a:r>
            <a:endParaRPr lang="hu-HU" sz="2400" u="sng" dirty="0" smtClean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hu-HU" sz="2400" dirty="0" smtClean="0">
                <a:latin typeface="Arial" charset="0"/>
                <a:cs typeface="Arial" charset="0"/>
              </a:rPr>
              <a:t>Első eredmények a munkáltatói adóbevallások feldolgozását követően 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hu-HU" sz="2400" dirty="0" smtClean="0">
                <a:latin typeface="Arial" charset="0"/>
                <a:cs typeface="Arial" charset="0"/>
              </a:rPr>
              <a:t>Az Akcióterv teljes </a:t>
            </a:r>
            <a:r>
              <a:rPr lang="hu-HU" sz="2400" b="1" dirty="0" smtClean="0">
                <a:latin typeface="Arial" charset="0"/>
                <a:cs typeface="Arial" charset="0"/>
              </a:rPr>
              <a:t>hatásmechanizmusának értékelése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hu-HU" sz="2400" dirty="0" smtClean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endParaRPr lang="hu-HU" sz="2200" u="sng" dirty="0" smtClean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endParaRPr lang="en-GB" sz="2200" u="sng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type="body" idx="1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hu-HU" sz="8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hu-HU" sz="2000" b="1" smtClean="0">
                <a:latin typeface="Arial" charset="0"/>
              </a:rPr>
              <a:t>Alanya</a:t>
            </a:r>
            <a:r>
              <a:rPr lang="hu-HU" sz="2000" smtClean="0">
                <a:latin typeface="Arial" charset="0"/>
              </a:rPr>
              <a:t>: 25 év alatti pályakezdő (kiemelten a szakképzetlenek és a tartósan munkanélküliek)</a:t>
            </a:r>
          </a:p>
          <a:p>
            <a:pPr>
              <a:buFont typeface="Arial" charset="0"/>
              <a:buNone/>
            </a:pPr>
            <a:r>
              <a:rPr lang="hu-HU" sz="2000" smtClean="0">
                <a:latin typeface="Arial" charset="0"/>
              </a:rPr>
              <a:t>	jogosult diplomások korhatára 30-ról 25 évre csökkent</a:t>
            </a:r>
          </a:p>
          <a:p>
            <a:pPr>
              <a:buFont typeface="Arial" charset="0"/>
              <a:buNone/>
            </a:pPr>
            <a:endParaRPr lang="hu-HU" sz="8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hu-HU" sz="2000" b="1" smtClean="0">
                <a:latin typeface="Arial" charset="0"/>
              </a:rPr>
              <a:t>Mértéke</a:t>
            </a:r>
            <a:r>
              <a:rPr lang="hu-HU" sz="2000" smtClean="0">
                <a:latin typeface="Arial" charset="0"/>
              </a:rPr>
              <a:t>: Bér és szociális hozzájárulási adó 100% a minimálbér másfélszereséig (bruttó 147 ezer Ft), továbbá utazási költségek megtérítése (előleg)</a:t>
            </a:r>
          </a:p>
          <a:p>
            <a:pPr>
              <a:buFont typeface="Arial" charset="0"/>
              <a:buNone/>
            </a:pPr>
            <a:endParaRPr lang="hu-HU" sz="8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hu-HU" sz="2000" b="1" smtClean="0">
                <a:latin typeface="Arial" charset="0"/>
              </a:rPr>
              <a:t>Időtartama</a:t>
            </a:r>
            <a:r>
              <a:rPr lang="hu-HU" sz="2000" smtClean="0">
                <a:latin typeface="Arial" charset="0"/>
              </a:rPr>
              <a:t>: max. támogatási időszak 4 hónapról 6 hónapra nőtt</a:t>
            </a:r>
          </a:p>
          <a:p>
            <a:pPr>
              <a:buFont typeface="Arial" charset="0"/>
              <a:buNone/>
            </a:pPr>
            <a:r>
              <a:rPr lang="hu-HU" sz="2000" smtClean="0">
                <a:latin typeface="Arial" charset="0"/>
              </a:rPr>
              <a:t>	kiegészült max. 3 hónap továbbfoglalkoztatási kötelezettséggel (</a:t>
            </a:r>
            <a:r>
              <a:rPr lang="hu-HU" sz="2000" smtClean="0">
                <a:latin typeface="Arial" charset="0"/>
                <a:cs typeface="Arial" charset="0"/>
              </a:rPr>
              <a:t>támogatási időszak felével megegyező)</a:t>
            </a:r>
            <a:endParaRPr lang="hu-HU" sz="200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hu-HU" sz="8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hu-HU" sz="2000" b="1" smtClean="0">
                <a:latin typeface="Arial" charset="0"/>
              </a:rPr>
              <a:t>Forrás</a:t>
            </a:r>
            <a:r>
              <a:rPr lang="hu-HU" sz="2000" smtClean="0">
                <a:latin typeface="Arial" charset="0"/>
              </a:rPr>
              <a:t>: 3,6 Mrd Ft-ról 5 Mrd Ft-ra növeltük </a:t>
            </a:r>
          </a:p>
          <a:p>
            <a:pPr>
              <a:buFont typeface="Arial" charset="0"/>
              <a:buNone/>
            </a:pPr>
            <a:endParaRPr lang="hu-HU" sz="8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hu-HU" sz="2000" b="1" smtClean="0">
                <a:latin typeface="Arial" charset="0"/>
              </a:rPr>
              <a:t>Cél</a:t>
            </a:r>
            <a:r>
              <a:rPr lang="hu-HU" sz="2000" smtClean="0">
                <a:latin typeface="Arial" charset="0"/>
              </a:rPr>
              <a:t>: tartós foglalkoztatás 7,2 ezer fő tekintetében</a:t>
            </a:r>
          </a:p>
          <a:p>
            <a:pPr>
              <a:buFont typeface="Arial" charset="0"/>
              <a:buNone/>
            </a:pPr>
            <a:endParaRPr lang="hu-HU" sz="80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hu-HU" sz="200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en-US" sz="2000" smtClean="0">
              <a:latin typeface="Arial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42988" y="1196975"/>
            <a:ext cx="72390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schemeClr val="bg2">
                    <a:lumMod val="50000"/>
                  </a:schemeClr>
                </a:solidFill>
              </a:rPr>
              <a:t>ELSŐ MUNKAHELY GARANCIA PROGRAM 2013</a:t>
            </a:r>
          </a:p>
          <a:p>
            <a:pPr>
              <a:defRPr/>
            </a:pPr>
            <a:r>
              <a:rPr lang="hu-HU" sz="2400" b="1" dirty="0">
                <a:solidFill>
                  <a:schemeClr val="bg2">
                    <a:lumMod val="50000"/>
                  </a:schemeClr>
                </a:solidFill>
              </a:rPr>
              <a:t>                   Hosszabb támogatási idővel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 noGrp="1"/>
          </p:cNvGraphicFramePr>
          <p:nvPr/>
        </p:nvGraphicFramePr>
        <p:xfrm>
          <a:off x="323528" y="1118862"/>
          <a:ext cx="8424937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8313" y="1196975"/>
            <a:ext cx="8229600" cy="504031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Gyakornoki program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hu-HU" sz="1800" b="1" dirty="0" smtClean="0">
                <a:cs typeface="Times New Roman" pitchFamily="18" charset="0"/>
              </a:rPr>
              <a:t>a tanulószerződés keretében tanult pályakezdők támogatására a konvergencia régiókban (TÁMOP 2.3.4 A) </a:t>
            </a:r>
          </a:p>
          <a:p>
            <a:pPr>
              <a:defRPr/>
            </a:pPr>
            <a:r>
              <a:rPr lang="hu-HU" sz="1800" b="1" dirty="0" smtClean="0">
                <a:cs typeface="Times New Roman" pitchFamily="18" charset="0"/>
              </a:rPr>
              <a:t>A pályázat tartalma</a:t>
            </a:r>
            <a:r>
              <a:rPr lang="hu-HU" sz="1800" dirty="0" smtClean="0">
                <a:cs typeface="Times New Roman" pitchFamily="18" charset="0"/>
              </a:rPr>
              <a:t>: új foglalkoztatás támogatása 9 hónapon keresztül járó teljes vagy részleges bér- és járuléktámogatással, segítő mentor bérpótlékával, a gyakornoki munkahely kialakításának támogatásával </a:t>
            </a:r>
          </a:p>
          <a:p>
            <a:pPr>
              <a:defRPr/>
            </a:pPr>
            <a:r>
              <a:rPr lang="hu-HU" sz="1800" b="1" dirty="0" smtClean="0">
                <a:cs typeface="Times New Roman" pitchFamily="18" charset="0"/>
              </a:rPr>
              <a:t>A pályázat célja: </a:t>
            </a:r>
          </a:p>
          <a:p>
            <a:pPr marL="54000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hu-HU" sz="1800" dirty="0" smtClean="0">
                <a:cs typeface="Times New Roman" pitchFamily="18" charset="0"/>
              </a:rPr>
              <a:t>a közvetlen m</a:t>
            </a:r>
            <a:r>
              <a:rPr lang="hu-HU" sz="1800" b="1" dirty="0" smtClean="0">
                <a:cs typeface="Times New Roman" pitchFamily="18" charset="0"/>
              </a:rPr>
              <a:t>unkahelyteremtés </a:t>
            </a:r>
            <a:r>
              <a:rPr lang="hu-HU" sz="1800" dirty="0" smtClean="0">
                <a:cs typeface="Times New Roman" pitchFamily="18" charset="0"/>
              </a:rPr>
              <a:t>elősegítése</a:t>
            </a:r>
          </a:p>
          <a:p>
            <a:pPr marL="54000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hu-HU" sz="1800" dirty="0" smtClean="0">
                <a:cs typeface="Times New Roman" pitchFamily="18" charset="0"/>
              </a:rPr>
              <a:t>iskolai rendszerű képzésben szerzett </a:t>
            </a:r>
            <a:r>
              <a:rPr lang="hu-HU" sz="1800" b="1" dirty="0" smtClean="0">
                <a:cs typeface="Times New Roman" pitchFamily="18" charset="0"/>
              </a:rPr>
              <a:t>első szakképesítés hasznosulásának elősegítése</a:t>
            </a:r>
            <a:r>
              <a:rPr lang="hu-HU" sz="1800" dirty="0" smtClean="0">
                <a:cs typeface="Times New Roman" pitchFamily="18" charset="0"/>
              </a:rPr>
              <a:t>, </a:t>
            </a:r>
          </a:p>
          <a:p>
            <a:pPr marL="54000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hu-HU" sz="1800" dirty="0" smtClean="0">
                <a:cs typeface="Times New Roman" pitchFamily="18" charset="0"/>
              </a:rPr>
              <a:t>a </a:t>
            </a:r>
            <a:r>
              <a:rPr lang="hu-HU" sz="1800" b="1" dirty="0" smtClean="0">
                <a:cs typeface="Times New Roman" pitchFamily="18" charset="0"/>
              </a:rPr>
              <a:t>pályakezdők korai munkahelyi tapasztalathoz segítése</a:t>
            </a:r>
            <a:r>
              <a:rPr lang="hu-HU" sz="1800" dirty="0" smtClean="0">
                <a:cs typeface="Times New Roman" pitchFamily="18" charset="0"/>
              </a:rPr>
              <a:t>, későbbi foglalkoztathatóságuk növelése. </a:t>
            </a:r>
          </a:p>
          <a:p>
            <a:pPr marL="54000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hu-HU" sz="1800" dirty="0" smtClean="0">
                <a:cs typeface="Times New Roman" pitchFamily="18" charset="0"/>
              </a:rPr>
              <a:t>a </a:t>
            </a:r>
            <a:r>
              <a:rPr lang="hu-HU" sz="1800" b="1" dirty="0" smtClean="0">
                <a:cs typeface="Times New Roman" pitchFamily="18" charset="0"/>
              </a:rPr>
              <a:t>vállalkozások duális képzésben történő részvételének ösztönzése</a:t>
            </a:r>
            <a:r>
              <a:rPr lang="hu-HU" sz="1800" dirty="0" smtClean="0"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hu-HU" sz="1800" b="1" dirty="0">
                <a:cs typeface="Times New Roman" pitchFamily="18" charset="0"/>
              </a:rPr>
              <a:t>A pályázat keretében igényelhető támogatás: 460.350 Ft - 30.000.000 Ft</a:t>
            </a:r>
            <a:r>
              <a:rPr lang="hu-HU" sz="1800" b="1" dirty="0" smtClean="0">
                <a:cs typeface="Times New Roman" pitchFamily="18" charset="0"/>
              </a:rPr>
              <a:t>.</a:t>
            </a:r>
            <a:endParaRPr lang="hu-HU" sz="1800" b="1" dirty="0">
              <a:cs typeface="Times New Roman" pitchFamily="18" charset="0"/>
            </a:endParaRPr>
          </a:p>
          <a:p>
            <a:pPr>
              <a:defRPr/>
            </a:pPr>
            <a:r>
              <a:rPr lang="hu-HU" sz="1800" b="1" dirty="0">
                <a:cs typeface="Times New Roman" pitchFamily="18" charset="0"/>
              </a:rPr>
              <a:t>A program forrása: 8,5 milliárd forint, 4.000-10.000 fiatal foglalkoztatását támogatjuk.</a:t>
            </a:r>
          </a:p>
          <a:p>
            <a:pPr>
              <a:defRPr/>
            </a:pPr>
            <a:r>
              <a:rPr lang="hu-HU" sz="1800" b="1" dirty="0">
                <a:cs typeface="Times New Roman" pitchFamily="18" charset="0"/>
              </a:rPr>
              <a:t>A konstrukció </a:t>
            </a:r>
            <a:r>
              <a:rPr lang="hu-HU" sz="1800" b="1" dirty="0">
                <a:solidFill>
                  <a:srgbClr val="FF0000"/>
                </a:solidFill>
                <a:cs typeface="Times New Roman" pitchFamily="18" charset="0"/>
              </a:rPr>
              <a:t>2013. február 15-től </a:t>
            </a:r>
            <a:r>
              <a:rPr lang="hu-HU" sz="1800" b="1" dirty="0" smtClean="0">
                <a:solidFill>
                  <a:srgbClr val="FF0000"/>
                </a:solidFill>
                <a:cs typeface="Times New Roman" pitchFamily="18" charset="0"/>
              </a:rPr>
              <a:t>április végéig pályázható</a:t>
            </a:r>
          </a:p>
          <a:p>
            <a:pPr>
              <a:defRPr/>
            </a:pPr>
            <a:endParaRPr lang="hu-H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8313" y="1341438"/>
            <a:ext cx="8229600" cy="5040312"/>
          </a:xfrm>
        </p:spPr>
        <p:txBody>
          <a:bodyPr/>
          <a:lstStyle/>
          <a:p>
            <a:pPr>
              <a:defRPr/>
            </a:pPr>
            <a:r>
              <a:rPr lang="hu-HU" sz="1800" b="1" dirty="0">
                <a:cs typeface="Times New Roman" pitchFamily="18" charset="0"/>
              </a:rPr>
              <a:t>A gyakornokokkal szemben támasztott feltétel:</a:t>
            </a:r>
          </a:p>
          <a:p>
            <a:pPr marL="540000"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hu-HU" sz="800" b="1" dirty="0">
              <a:cs typeface="Times New Roman" pitchFamily="18" charset="0"/>
            </a:endParaRPr>
          </a:p>
          <a:p>
            <a:pPr marL="55270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hu-HU" sz="1800" dirty="0" smtClean="0">
                <a:cs typeface="Times New Roman" pitchFamily="18" charset="0"/>
              </a:rPr>
              <a:t>a </a:t>
            </a:r>
            <a:r>
              <a:rPr lang="hu-HU" sz="1800" b="1" dirty="0" smtClean="0">
                <a:cs typeface="Times New Roman" pitchFamily="18" charset="0"/>
              </a:rPr>
              <a:t>munkaviszony megkezdésekor 25 évesnél fiatalabb</a:t>
            </a:r>
            <a:r>
              <a:rPr lang="hu-HU" sz="1800" dirty="0" smtClean="0">
                <a:cs typeface="Times New Roman" pitchFamily="18" charset="0"/>
              </a:rPr>
              <a:t>,</a:t>
            </a:r>
          </a:p>
          <a:p>
            <a:pPr marL="55270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hu-HU" sz="1800" dirty="0" smtClean="0">
                <a:cs typeface="Times New Roman" pitchFamily="18" charset="0"/>
              </a:rPr>
              <a:t>pályakezdő, </a:t>
            </a:r>
            <a:r>
              <a:rPr lang="hu-HU" sz="1800" b="1" dirty="0" smtClean="0">
                <a:cs typeface="Times New Roman" pitchFamily="18" charset="0"/>
              </a:rPr>
              <a:t>aki legfeljebb 18 hónapja szerezte első iskolai rendszerű középszintű szakképesítését</a:t>
            </a:r>
            <a:r>
              <a:rPr lang="hu-HU" sz="1800" dirty="0" smtClean="0">
                <a:cs typeface="Times New Roman" pitchFamily="18" charset="0"/>
              </a:rPr>
              <a:t> nappali rendszerű iskolai oktatásban,</a:t>
            </a:r>
          </a:p>
          <a:p>
            <a:pPr marL="55270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hu-HU" sz="1800" dirty="0" smtClean="0">
                <a:cs typeface="Times New Roman" pitchFamily="18" charset="0"/>
              </a:rPr>
              <a:t>képzése során </a:t>
            </a:r>
            <a:r>
              <a:rPr lang="hu-HU" sz="1800" b="1" dirty="0" smtClean="0">
                <a:cs typeface="Times New Roman" pitchFamily="18" charset="0"/>
              </a:rPr>
              <a:t>legalább 6 hónapon keresztül tanulószerződés keretében vett részt a gyakorlati képzésben</a:t>
            </a:r>
            <a:r>
              <a:rPr lang="hu-HU" sz="1800" dirty="0" smtClean="0"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hu-HU" sz="1800" b="1" dirty="0">
                <a:cs typeface="Times New Roman" pitchFamily="18" charset="0"/>
              </a:rPr>
              <a:t>A bér- és járulékköltségek támogatásának mértéke</a:t>
            </a:r>
            <a:r>
              <a:rPr lang="hu-HU" sz="1800" b="1" dirty="0" smtClean="0">
                <a:cs typeface="Times New Roman" pitchFamily="18" charset="0"/>
              </a:rPr>
              <a:t>:</a:t>
            </a:r>
            <a:endParaRPr lang="hu-HU" sz="1600" b="1" dirty="0" smtClean="0"/>
          </a:p>
          <a:p>
            <a:pPr marL="0" indent="0" algn="just">
              <a:buFont typeface="Arial" charset="0"/>
              <a:buNone/>
              <a:defRPr/>
            </a:pPr>
            <a:endParaRPr lang="hu-HU" sz="1600" b="1" dirty="0" smtClean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684213" y="3789363"/>
          <a:ext cx="7704855" cy="231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587504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Csekély mértékű, ún. de </a:t>
                      </a:r>
                      <a:r>
                        <a:rPr kumimoji="0" lang="hu-H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minimis</a:t>
                      </a:r>
                      <a:r>
                        <a:rPr kumimoji="0" lang="hu-H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támogatásra jogosult vállalkozások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Csekély mértékű, ún.  de </a:t>
                      </a:r>
                      <a:r>
                        <a:rPr kumimoji="0" lang="hu-H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minimis</a:t>
                      </a:r>
                      <a:r>
                        <a:rPr kumimoji="0" lang="hu-H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támogatásra </a:t>
                      </a:r>
                      <a:r>
                        <a:rPr kumimoji="0" lang="hu-H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nem jogosult</a:t>
                      </a:r>
                      <a:r>
                        <a:rPr kumimoji="0" lang="hu-H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u-H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vállalkozások</a:t>
                      </a:r>
                      <a:endParaRPr lang="hu-H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+mn-lt"/>
                          <a:ea typeface="Calibri"/>
                          <a:cs typeface="Times New Roman"/>
                        </a:rPr>
                        <a:t>Új státusz, saját tanuló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Calibri"/>
                          <a:cs typeface="Calibri"/>
                        </a:rPr>
                        <a:t>66,5%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+mn-lt"/>
                          <a:ea typeface="Calibri"/>
                          <a:cs typeface="Times New Roman"/>
                        </a:rPr>
                        <a:t>Új státusz, más tanulója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+mn-lt"/>
                          <a:ea typeface="Calibri"/>
                          <a:cs typeface="Calibri"/>
                        </a:rPr>
                        <a:t>90%</a:t>
                      </a: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+mn-lt"/>
                          <a:ea typeface="Calibri"/>
                          <a:cs typeface="Calibri"/>
                        </a:rPr>
                        <a:t>60%</a:t>
                      </a: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+mn-lt"/>
                          <a:ea typeface="Calibri"/>
                          <a:cs typeface="Times New Roman"/>
                        </a:rPr>
                        <a:t>Statisztikai létszám megőrzését eredményező foglalkoztatás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+mn-lt"/>
                          <a:ea typeface="Calibri"/>
                          <a:cs typeface="Calibri"/>
                        </a:rPr>
                        <a:t>50%</a:t>
                      </a: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+mn-lt"/>
                          <a:ea typeface="Calibri"/>
                          <a:cs typeface="Calibri"/>
                        </a:rPr>
                        <a:t>35%</a:t>
                      </a: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sz="quarter" idx="1"/>
          </p:nvPr>
        </p:nvSpPr>
        <p:spPr>
          <a:xfrm>
            <a:off x="323850" y="1341438"/>
            <a:ext cx="8640763" cy="5040312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Fiatalok vállalkozóvá válásának támogatása (TÁMOP 2.3.6)</a:t>
            </a:r>
          </a:p>
          <a:p>
            <a:pPr marL="273050" lvl="1" algn="just">
              <a:spcBef>
                <a:spcPts val="1200"/>
              </a:spcBef>
              <a:buClr>
                <a:schemeClr val="accent1"/>
              </a:buClr>
              <a:tabLst>
                <a:tab pos="0" algn="l"/>
              </a:tabLst>
              <a:defRPr/>
            </a:pPr>
            <a:r>
              <a:rPr lang="hu-HU" sz="1800" b="1" dirty="0" smtClean="0">
                <a:cs typeface="Times New Roman" pitchFamily="18" charset="0"/>
              </a:rPr>
              <a:t>A konstrukció célja: </a:t>
            </a:r>
          </a:p>
          <a:p>
            <a:pPr marL="540000" lvl="1" algn="just">
              <a:spcBef>
                <a:spcPts val="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631825" algn="l"/>
              </a:tabLst>
              <a:defRPr/>
            </a:pPr>
            <a:r>
              <a:rPr lang="hu-HU" sz="1800" dirty="0" smtClean="0">
                <a:cs typeface="Times New Roman" pitchFamily="18" charset="0"/>
              </a:rPr>
              <a:t>vállalkozás indítását tervező </a:t>
            </a:r>
            <a:r>
              <a:rPr lang="hu-HU" sz="1800" b="1" dirty="0">
                <a:cs typeface="Times New Roman" pitchFamily="18" charset="0"/>
              </a:rPr>
              <a:t>18-35 éves fiatalok</a:t>
            </a:r>
            <a:r>
              <a:rPr lang="hu-HU" sz="1800" dirty="0">
                <a:cs typeface="Times New Roman" pitchFamily="18" charset="0"/>
              </a:rPr>
              <a:t>, illetve fiatal szülők </a:t>
            </a:r>
            <a:r>
              <a:rPr lang="hu-HU" sz="1800" b="1" dirty="0" smtClean="0">
                <a:cs typeface="Times New Roman" pitchFamily="18" charset="0"/>
              </a:rPr>
              <a:t>segítése a vállalkozói kompetenciák elsajátításához, a vállalkozásindításhoz kapcsolódó támogató szolgáltatások biztosításával</a:t>
            </a:r>
            <a:r>
              <a:rPr lang="hu-HU" sz="1800" dirty="0" smtClean="0">
                <a:cs typeface="Times New Roman" pitchFamily="18" charset="0"/>
              </a:rPr>
              <a:t>, valamint az </a:t>
            </a:r>
            <a:r>
              <a:rPr lang="hu-HU" sz="1800" b="1" dirty="0" smtClean="0">
                <a:cs typeface="Times New Roman" pitchFamily="18" charset="0"/>
              </a:rPr>
              <a:t>induló költségek</a:t>
            </a:r>
            <a:r>
              <a:rPr lang="hu-HU" sz="1800" dirty="0" smtClean="0">
                <a:cs typeface="Times New Roman" pitchFamily="18" charset="0"/>
              </a:rPr>
              <a:t> </a:t>
            </a:r>
            <a:r>
              <a:rPr lang="hu-HU" sz="1800" b="1" dirty="0" smtClean="0">
                <a:cs typeface="Times New Roman" pitchFamily="18" charset="0"/>
              </a:rPr>
              <a:t>vissza nem térítendő támogatásával</a:t>
            </a:r>
            <a:r>
              <a:rPr lang="hu-HU" sz="1800" dirty="0" smtClean="0">
                <a:cs typeface="Times New Roman" pitchFamily="18" charset="0"/>
              </a:rPr>
              <a:t>.</a:t>
            </a:r>
          </a:p>
          <a:p>
            <a:pPr marL="400050" indent="-400050" algn="ctr">
              <a:spcBef>
                <a:spcPts val="300"/>
              </a:spcBef>
              <a:spcAft>
                <a:spcPts val="300"/>
              </a:spcAft>
              <a:buFont typeface="Arial" charset="0"/>
              <a:buAutoNum type="romanUcPeriod"/>
              <a:defRPr/>
            </a:pPr>
            <a:r>
              <a:rPr lang="hu-HU" sz="1800" dirty="0" smtClean="0">
                <a:cs typeface="Times New Roman" pitchFamily="18" charset="0"/>
              </a:rPr>
              <a:t>Szakasz</a:t>
            </a:r>
            <a:endParaRPr lang="hu-HU" sz="1800" dirty="0">
              <a:cs typeface="Times New Roman" pitchFamily="18" charset="0"/>
            </a:endParaRPr>
          </a:p>
          <a:p>
            <a:pPr marL="273050" lvl="1" algn="just">
              <a:spcBef>
                <a:spcPts val="600"/>
              </a:spcBef>
              <a:buClr>
                <a:schemeClr val="accent1"/>
              </a:buClr>
              <a:tabLst>
                <a:tab pos="0" algn="l"/>
              </a:tabLst>
              <a:defRPr/>
            </a:pPr>
            <a:r>
              <a:rPr lang="hu-HU" sz="1800" b="1" dirty="0">
                <a:cs typeface="Times New Roman" pitchFamily="18" charset="0"/>
              </a:rPr>
              <a:t>Régiónként kiválasztott egy-egy  vállalkozásfejlesztési szervezet </a:t>
            </a:r>
          </a:p>
          <a:p>
            <a:pPr marL="552700" lvl="1" algn="just">
              <a:spcBef>
                <a:spcPts val="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631825" algn="l"/>
              </a:tabLst>
              <a:defRPr/>
            </a:pPr>
            <a:r>
              <a:rPr lang="hu-HU" sz="1800" b="1" dirty="0">
                <a:cs typeface="Times New Roman" pitchFamily="18" charset="0"/>
              </a:rPr>
              <a:t>toboroz</a:t>
            </a:r>
            <a:r>
              <a:rPr lang="hu-HU" sz="1800" dirty="0">
                <a:cs typeface="Times New Roman" pitchFamily="18" charset="0"/>
              </a:rPr>
              <a:t>za az életképes üzleti ötlettel rendelkező fiatalokat, </a:t>
            </a:r>
          </a:p>
          <a:p>
            <a:pPr marL="552700" lvl="1" algn="just">
              <a:spcBef>
                <a:spcPts val="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631825" algn="l"/>
              </a:tabLst>
              <a:defRPr/>
            </a:pPr>
            <a:r>
              <a:rPr lang="hu-HU" sz="1800" dirty="0">
                <a:cs typeface="Times New Roman" pitchFamily="18" charset="0"/>
              </a:rPr>
              <a:t>segítséget nyújt a piaci lehetőségek felkutatásához, </a:t>
            </a:r>
          </a:p>
          <a:p>
            <a:pPr marL="552700" lvl="1" algn="just">
              <a:spcBef>
                <a:spcPts val="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631825" algn="l"/>
              </a:tabLst>
              <a:defRPr/>
            </a:pPr>
            <a:r>
              <a:rPr lang="hu-HU" sz="1800" dirty="0">
                <a:cs typeface="Times New Roman" pitchFamily="18" charset="0"/>
              </a:rPr>
              <a:t>megszervezi a </a:t>
            </a:r>
            <a:r>
              <a:rPr lang="hu-HU" sz="1800" b="1" dirty="0">
                <a:cs typeface="Times New Roman" pitchFamily="18" charset="0"/>
              </a:rPr>
              <a:t>vállalkozás indításához szükséges képzés</a:t>
            </a:r>
            <a:r>
              <a:rPr lang="hu-HU" sz="1800" dirty="0">
                <a:cs typeface="Times New Roman" pitchFamily="18" charset="0"/>
              </a:rPr>
              <a:t>eket, </a:t>
            </a:r>
          </a:p>
          <a:p>
            <a:pPr marL="552700" lvl="1" algn="just">
              <a:spcBef>
                <a:spcPts val="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631825" algn="l"/>
              </a:tabLst>
              <a:defRPr/>
            </a:pPr>
            <a:r>
              <a:rPr lang="hu-HU" sz="1800" b="1" dirty="0">
                <a:cs typeface="Times New Roman" pitchFamily="18" charset="0"/>
              </a:rPr>
              <a:t>segíti az üzleti tervek elkészítését, értékeli, jóváhagyja azokat</a:t>
            </a:r>
            <a:r>
              <a:rPr lang="hu-HU" sz="1800" dirty="0">
                <a:cs typeface="Times New Roman" pitchFamily="18" charset="0"/>
              </a:rPr>
              <a:t>,</a:t>
            </a:r>
          </a:p>
          <a:p>
            <a:pPr marL="552700" lvl="1" algn="just">
              <a:spcBef>
                <a:spcPts val="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631825" algn="l"/>
              </a:tabLst>
              <a:defRPr/>
            </a:pPr>
            <a:r>
              <a:rPr lang="hu-HU" sz="1800" dirty="0">
                <a:cs typeface="Times New Roman" pitchFamily="18" charset="0"/>
              </a:rPr>
              <a:t>a </a:t>
            </a:r>
            <a:r>
              <a:rPr lang="hu-HU" sz="1800" b="1" dirty="0">
                <a:cs typeface="Times New Roman" pitchFamily="18" charset="0"/>
              </a:rPr>
              <a:t>vállalkozások létrehozását követően pedig további támogatást, </a:t>
            </a:r>
            <a:r>
              <a:rPr lang="hu-HU" sz="1800" b="1" dirty="0" err="1">
                <a:cs typeface="Times New Roman" pitchFamily="18" charset="0"/>
              </a:rPr>
              <a:t>mentorálást</a:t>
            </a:r>
            <a:r>
              <a:rPr lang="hu-HU" sz="1800" b="1" dirty="0">
                <a:cs typeface="Times New Roman" pitchFamily="18" charset="0"/>
              </a:rPr>
              <a:t>, tanácsadást nyújt a létrejött vállalkozások számára</a:t>
            </a:r>
            <a:r>
              <a:rPr lang="hu-HU" sz="1800" dirty="0">
                <a:cs typeface="Times New Roman" pitchFamily="18" charset="0"/>
              </a:rPr>
              <a:t>.</a:t>
            </a:r>
            <a:endParaRPr lang="hu-H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endParaRPr lang="hu-HU" sz="800" b="1" dirty="0">
              <a:cs typeface="Times New Roman" pitchFamily="18" charset="0"/>
            </a:endParaRPr>
          </a:p>
          <a:p>
            <a:pPr marL="273050" lvl="1" algn="just">
              <a:spcBef>
                <a:spcPts val="600"/>
              </a:spcBef>
              <a:buClr>
                <a:schemeClr val="accent1"/>
              </a:buClr>
              <a:tabLst>
                <a:tab pos="0" algn="l"/>
              </a:tabLst>
              <a:defRPr/>
            </a:pPr>
            <a:r>
              <a:rPr lang="hu-HU" sz="1800" b="1" dirty="0">
                <a:cs typeface="Times New Roman" pitchFamily="18" charset="0"/>
              </a:rPr>
              <a:t>Rendelkezésre álló keretösszeg: 2 Mrd Ft</a:t>
            </a:r>
          </a:p>
          <a:p>
            <a:pPr marL="0" lvl="1" indent="0" algn="just">
              <a:spcBef>
                <a:spcPts val="600"/>
              </a:spcBef>
              <a:buClr>
                <a:schemeClr val="accent1"/>
              </a:buClr>
              <a:buFont typeface="Arial" charset="0"/>
              <a:buNone/>
              <a:tabLst>
                <a:tab pos="0" algn="l"/>
              </a:tabLst>
              <a:defRPr/>
            </a:pPr>
            <a:endParaRPr lang="hu-HU" sz="18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sz="quarter" idx="1"/>
          </p:nvPr>
        </p:nvSpPr>
        <p:spPr>
          <a:xfrm>
            <a:off x="323850" y="1412875"/>
            <a:ext cx="8640763" cy="5040313"/>
          </a:xfrm>
        </p:spPr>
        <p:txBody>
          <a:bodyPr/>
          <a:lstStyle/>
          <a:p>
            <a:pPr algn="ctr">
              <a:spcBef>
                <a:spcPts val="30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hu-HU" sz="1800" dirty="0">
                <a:cs typeface="Times New Roman" pitchFamily="18" charset="0"/>
              </a:rPr>
              <a:t>II. Szakasz</a:t>
            </a:r>
          </a:p>
          <a:p>
            <a:pPr algn="just">
              <a:spcBef>
                <a:spcPts val="1200"/>
              </a:spcBef>
              <a:spcAft>
                <a:spcPts val="300"/>
              </a:spcAft>
              <a:defRPr/>
            </a:pPr>
            <a:r>
              <a:rPr lang="hu-HU" sz="1800" dirty="0">
                <a:cs typeface="Times New Roman" pitchFamily="18" charset="0"/>
              </a:rPr>
              <a:t>Az elő szakaszba </a:t>
            </a:r>
            <a:r>
              <a:rPr lang="hu-HU" sz="1800" b="1" dirty="0">
                <a:cs typeface="Times New Roman" pitchFamily="18" charset="0"/>
              </a:rPr>
              <a:t>bevont fiatalok által alapított új vállalkozások </a:t>
            </a:r>
            <a:r>
              <a:rPr lang="hu-HU" sz="1800" dirty="0">
                <a:cs typeface="Times New Roman" pitchFamily="18" charset="0"/>
              </a:rPr>
              <a:t>vehetnek részt a második, </a:t>
            </a:r>
            <a:r>
              <a:rPr lang="hu-HU" sz="1800" b="1" dirty="0">
                <a:cs typeface="Times New Roman" pitchFamily="18" charset="0"/>
              </a:rPr>
              <a:t>könnyített elbírálású  pályázati ütemben</a:t>
            </a:r>
            <a:r>
              <a:rPr lang="hu-HU" sz="1800" dirty="0">
                <a:cs typeface="Times New Roman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hu-HU" sz="1800" dirty="0">
                <a:cs typeface="Times New Roman" pitchFamily="18" charset="0"/>
              </a:rPr>
              <a:t>Igényelhető forrás: egyéni vállalkozóként, vagy </a:t>
            </a:r>
            <a:r>
              <a:rPr lang="hu-HU" sz="1800" dirty="0" err="1">
                <a:cs typeface="Times New Roman" pitchFamily="18" charset="0"/>
              </a:rPr>
              <a:t>mikrovállalkozás</a:t>
            </a:r>
            <a:r>
              <a:rPr lang="hu-HU" sz="1800" dirty="0">
                <a:cs typeface="Times New Roman" pitchFamily="18" charset="0"/>
              </a:rPr>
              <a:t> esetén </a:t>
            </a:r>
            <a:r>
              <a:rPr lang="hu-HU" sz="1800" b="1" dirty="0">
                <a:cs typeface="Times New Roman" pitchFamily="18" charset="0"/>
              </a:rPr>
              <a:t>maximum 3 millió forint</a:t>
            </a:r>
            <a:r>
              <a:rPr lang="hu-HU" sz="1800" dirty="0">
                <a:cs typeface="Times New Roman" pitchFamily="18" charset="0"/>
              </a:rPr>
              <a:t>, </a:t>
            </a:r>
            <a:r>
              <a:rPr lang="hu-HU" sz="1800" b="1" dirty="0">
                <a:cs typeface="Times New Roman" pitchFamily="18" charset="0"/>
              </a:rPr>
              <a:t>társaságonként maximum 6 millió forint</a:t>
            </a:r>
            <a:r>
              <a:rPr lang="hu-HU" sz="1800" dirty="0">
                <a:cs typeface="Times New Roman" pitchFamily="18" charset="0"/>
              </a:rPr>
              <a:t>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hu-HU" sz="1800" b="1" dirty="0">
                <a:cs typeface="Times New Roman" pitchFamily="18" charset="0"/>
              </a:rPr>
              <a:t>Főbb támogatható tevékenységek:</a:t>
            </a:r>
          </a:p>
          <a:p>
            <a:pPr marL="540000" lvl="1" algn="just">
              <a:spcBef>
                <a:spcPts val="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631825" algn="l"/>
              </a:tabLst>
              <a:defRPr/>
            </a:pPr>
            <a:r>
              <a:rPr lang="hu-HU" sz="1800" dirty="0">
                <a:cs typeface="Times New Roman" pitchFamily="18" charset="0"/>
              </a:rPr>
              <a:t>Eszközbeszerzés, eszközbérlés, anyagbeszerzés, immateriális javak beszerzése</a:t>
            </a:r>
          </a:p>
          <a:p>
            <a:pPr marL="540000" lvl="1" algn="just">
              <a:spcBef>
                <a:spcPts val="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631825" algn="l"/>
              </a:tabLst>
              <a:defRPr/>
            </a:pPr>
            <a:r>
              <a:rPr lang="hu-HU" sz="1800" dirty="0">
                <a:cs typeface="Times New Roman" pitchFamily="18" charset="0"/>
              </a:rPr>
              <a:t>A létrehozott új munkahelyre felvett munkavállalók foglalkoztatása,</a:t>
            </a:r>
          </a:p>
          <a:p>
            <a:pPr marL="540000" lvl="1" algn="just">
              <a:spcBef>
                <a:spcPts val="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631825" algn="l"/>
              </a:tabLst>
              <a:defRPr/>
            </a:pPr>
            <a:r>
              <a:rPr lang="hu-HU" sz="1800" dirty="0">
                <a:cs typeface="Times New Roman" pitchFamily="18" charset="0"/>
              </a:rPr>
              <a:t>Információs technológia-fejlesztés, vállalati infokommunikációs fejlesztések</a:t>
            </a:r>
          </a:p>
          <a:p>
            <a:pPr marL="540000" lvl="1" algn="just">
              <a:spcBef>
                <a:spcPts val="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631825" algn="l"/>
              </a:tabLst>
              <a:defRPr/>
            </a:pPr>
            <a:r>
              <a:rPr lang="hu-HU" sz="1800" dirty="0">
                <a:cs typeface="Times New Roman" pitchFamily="18" charset="0"/>
              </a:rPr>
              <a:t>Piacra jutás támogatása (pl. marketingeszközök beszerzése, vásárokon való részvétel)</a:t>
            </a:r>
          </a:p>
          <a:p>
            <a:pPr marL="540000" lvl="1" algn="just">
              <a:spcBef>
                <a:spcPts val="0"/>
              </a:spcBef>
              <a:buClr>
                <a:schemeClr val="accent1"/>
              </a:buClr>
              <a:buFont typeface="Courier New" pitchFamily="49" charset="0"/>
              <a:buChar char="o"/>
              <a:tabLst>
                <a:tab pos="631825" algn="l"/>
              </a:tabLst>
              <a:defRPr/>
            </a:pPr>
            <a:r>
              <a:rPr lang="hu-HU" sz="1800" dirty="0">
                <a:cs typeface="Times New Roman" pitchFamily="18" charset="0"/>
              </a:rPr>
              <a:t>Képzésen való részvétel</a:t>
            </a:r>
          </a:p>
          <a:p>
            <a:pPr marL="273050" lvl="1" algn="just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tabLst>
                <a:tab pos="631825" algn="l"/>
              </a:tabLst>
              <a:defRPr/>
            </a:pPr>
            <a:r>
              <a:rPr lang="hu-HU" sz="1800" b="1" dirty="0">
                <a:cs typeface="Times New Roman" pitchFamily="18" charset="0"/>
              </a:rPr>
              <a:t>Rendelkezésre álló forrás: 4,94 Mrd Ft. </a:t>
            </a:r>
          </a:p>
          <a:p>
            <a:pPr marL="273050" lvl="1" algn="just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tabLst>
                <a:tab pos="631825" algn="l"/>
              </a:tabLst>
              <a:defRPr/>
            </a:pPr>
            <a:r>
              <a:rPr lang="hu-HU" sz="1800" b="1" dirty="0">
                <a:cs typeface="Times New Roman" pitchFamily="18" charset="0"/>
              </a:rPr>
              <a:t>A program keretében 1500 új vállalkozás létrehozását támogatjuk. </a:t>
            </a:r>
          </a:p>
          <a:p>
            <a:pPr marL="273050" lvl="1" algn="just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tabLst>
                <a:tab pos="631825" algn="l"/>
              </a:tabLst>
              <a:defRPr/>
            </a:pPr>
            <a:r>
              <a:rPr lang="hu-HU" sz="1800" b="1" dirty="0">
                <a:cs typeface="Times New Roman" pitchFamily="18" charset="0"/>
              </a:rPr>
              <a:t>A pályázatok benyújtása 2013. június 3-tól </a:t>
            </a:r>
            <a:r>
              <a:rPr lang="hu-HU" sz="1800" b="1" dirty="0" smtClean="0">
                <a:cs typeface="Times New Roman" pitchFamily="18" charset="0"/>
              </a:rPr>
              <a:t>lehetséges</a:t>
            </a:r>
            <a:endParaRPr lang="hu-HU" sz="18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zövegdoboz 4"/>
          <p:cNvSpPr txBox="1">
            <a:spLocks noChangeArrowheads="1"/>
          </p:cNvSpPr>
          <p:nvPr/>
        </p:nvSpPr>
        <p:spPr bwMode="auto">
          <a:xfrm>
            <a:off x="468313" y="1341438"/>
            <a:ext cx="8320087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SzPct val="76000"/>
              <a:buFont typeface="Gill Sans MT" pitchFamily="34" charset="-18"/>
              <a:buNone/>
              <a:defRPr/>
            </a:pPr>
            <a:r>
              <a:rPr lang="hu-HU" sz="2400" b="1" dirty="0">
                <a:solidFill>
                  <a:schemeClr val="bg2">
                    <a:lumMod val="50000"/>
                  </a:schemeClr>
                </a:solidFill>
              </a:rPr>
              <a:t>      Munkahelyteremtő beruházások támogatása, 2013.</a:t>
            </a:r>
          </a:p>
          <a:p>
            <a:pPr>
              <a:buClr>
                <a:schemeClr val="accent2"/>
              </a:buClr>
              <a:buSzPct val="76000"/>
              <a:buFont typeface="Gill Sans MT" pitchFamily="34" charset="-18"/>
              <a:buNone/>
              <a:defRPr/>
            </a:pPr>
            <a:endParaRPr lang="hu-HU" sz="12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6000"/>
              <a:buFont typeface="Gill Sans MT" pitchFamily="34" charset="-18"/>
              <a:buNone/>
              <a:defRPr/>
            </a:pPr>
            <a:r>
              <a:rPr lang="hu-HU" sz="2400" b="1" dirty="0"/>
              <a:t>Fő prioritások: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6000"/>
              <a:defRPr/>
            </a:pPr>
            <a:r>
              <a:rPr lang="hu-HU" sz="2400" dirty="0"/>
              <a:t> Az </a:t>
            </a:r>
            <a:r>
              <a:rPr lang="hu-HU" sz="2400" b="1" dirty="0"/>
              <a:t>alaptámogatás összegét 1,5 millió Ft-ra emeltük</a:t>
            </a:r>
            <a:r>
              <a:rPr lang="hu-HU" sz="2400" dirty="0"/>
              <a:t> (az elmúlt évben 1,4 millió Ft volt).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6000"/>
              <a:defRPr/>
            </a:pPr>
            <a:r>
              <a:rPr lang="hu-HU" sz="2400" b="1" dirty="0"/>
              <a:t>Kiegészítő támogatások, új munkahelyenként</a:t>
            </a:r>
          </a:p>
          <a:p>
            <a:pPr marL="457200" indent="-457200" algn="just" eaLnBrk="0" hangingPunct="0">
              <a:spcBef>
                <a:spcPts val="600"/>
              </a:spcBef>
              <a:spcAft>
                <a:spcPts val="300"/>
              </a:spcAft>
              <a:buSzPct val="84000"/>
              <a:buFont typeface="Wingdings" pitchFamily="2" charset="2"/>
              <a:buChar char="§"/>
              <a:defRPr/>
            </a:pPr>
            <a:r>
              <a:rPr lang="hu-HU" sz="2200" dirty="0">
                <a:latin typeface="Arial" pitchFamily="34" charset="0"/>
                <a:cs typeface="Arial" pitchFamily="34" charset="0"/>
              </a:rPr>
              <a:t>Álláskeresők felvételénél, 500 ezer Ft</a:t>
            </a:r>
          </a:p>
          <a:p>
            <a:pPr marL="457200" indent="-457200" algn="just" eaLnBrk="0" hangingPunct="0">
              <a:spcBef>
                <a:spcPts val="600"/>
              </a:spcBef>
              <a:spcAft>
                <a:spcPts val="300"/>
              </a:spcAft>
              <a:buSzPct val="84000"/>
              <a:buFont typeface="Wingdings" pitchFamily="2" charset="2"/>
              <a:buChar char="§"/>
              <a:defRPr/>
            </a:pPr>
            <a:r>
              <a:rPr lang="hu-HU" sz="2200" dirty="0">
                <a:latin typeface="Arial" pitchFamily="34" charset="0"/>
                <a:cs typeface="Arial" pitchFamily="34" charset="0"/>
              </a:rPr>
              <a:t>A hátrányos helyzetű kistérségekben, településeken megvalósuló  beruházásoknál, 200 ezer Ft</a:t>
            </a:r>
          </a:p>
          <a:p>
            <a:pPr marL="457200" indent="-457200" algn="just" eaLnBrk="0" hangingPunct="0">
              <a:spcBef>
                <a:spcPts val="600"/>
              </a:spcBef>
              <a:spcAft>
                <a:spcPts val="300"/>
              </a:spcAft>
              <a:buSzPct val="84000"/>
              <a:buFont typeface="Wingdings" pitchFamily="2" charset="2"/>
              <a:buChar char="§"/>
              <a:defRPr/>
            </a:pPr>
            <a:r>
              <a:rPr lang="hu-HU" sz="2200" dirty="0">
                <a:latin typeface="Arial" pitchFamily="34" charset="0"/>
                <a:cs typeface="Arial" pitchFamily="34" charset="0"/>
              </a:rPr>
              <a:t>Leghátrányosabb helyzetű településeken, 300 ezer Ft</a:t>
            </a:r>
          </a:p>
          <a:p>
            <a:pPr marL="457200" indent="-457200" algn="just" eaLnBrk="0" hangingPunct="0">
              <a:spcBef>
                <a:spcPts val="600"/>
              </a:spcBef>
              <a:spcAft>
                <a:spcPts val="300"/>
              </a:spcAft>
              <a:buSzPct val="84000"/>
              <a:buFont typeface="Wingdings" pitchFamily="2" charset="2"/>
              <a:buChar char="§"/>
              <a:defRPr/>
            </a:pPr>
            <a:r>
              <a:rPr lang="hu-HU" sz="2200" dirty="0">
                <a:latin typeface="Arial" pitchFamily="34" charset="0"/>
                <a:cs typeface="Arial" pitchFamily="34" charset="0"/>
              </a:rPr>
              <a:t>A szabad vállalkozási zónákban, 700 ezer Ft</a:t>
            </a:r>
          </a:p>
          <a:p>
            <a:pPr marL="457200" indent="-457200" algn="just" eaLnBrk="0" hangingPunct="0">
              <a:spcBef>
                <a:spcPts val="600"/>
              </a:spcBef>
              <a:spcAft>
                <a:spcPts val="300"/>
              </a:spcAft>
              <a:buSzPct val="84000"/>
              <a:buFont typeface="Wingdings" pitchFamily="2" charset="2"/>
              <a:buChar char="§"/>
              <a:defRPr/>
            </a:pPr>
            <a:r>
              <a:rPr lang="hu-HU" sz="2200" dirty="0">
                <a:latin typeface="Arial" pitchFamily="34" charset="0"/>
                <a:cs typeface="Arial" pitchFamily="34" charset="0"/>
              </a:rPr>
              <a:t>Roma álláskeresők foglalkoztatásánál, 300 ezer Ft</a:t>
            </a:r>
          </a:p>
          <a:p>
            <a:pPr>
              <a:buClr>
                <a:schemeClr val="accent2"/>
              </a:buClr>
              <a:buSzPct val="76000"/>
              <a:buFont typeface="Gill Sans MT" pitchFamily="34" charset="-18"/>
              <a:buNone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5040560"/>
          </a:xfrm>
        </p:spPr>
        <p:txBody>
          <a:bodyPr/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BEVEZETÉS</a:t>
            </a:r>
            <a:endParaRPr lang="hu-H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egyik legnagyobb kihívás Európában a gazdasági növekedés beindítása és a foglalkoztatás bővítése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EU a jelenlegi 68%-ról 75%-ra kívánja növelni a rátát 2020-ig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Magyarország az EU-átlaghoz való foglalkoztatási felzárkózást és  az ország átfogó, teljes újjászervezését tűzte ki célul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Magyarországnak a célkitűzés eléréséhez nagyobb erőfeszítéseket kell tenni (közel 1 millió ember hiányzik a foglalkoztatásból)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korlátozott  kormányzati mozgástér miatt (örökölt helyzet + elhúzódó globális válás) nem szokványos eszközök alkalmazása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/>
            </a:pPr>
            <a:endParaRPr lang="hu-HU" sz="2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1052513"/>
            <a:ext cx="8229600" cy="720725"/>
          </a:xfrm>
        </p:spPr>
        <p:txBody>
          <a:bodyPr/>
          <a:lstStyle/>
          <a:p>
            <a:pPr>
              <a:defRPr/>
            </a:pPr>
            <a:r>
              <a:rPr lang="hu-HU" sz="22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Munkahelyteremtő támogatások javuló feltételekkel</a:t>
            </a:r>
          </a:p>
        </p:txBody>
      </p:sp>
      <p:graphicFrame>
        <p:nvGraphicFramePr>
          <p:cNvPr id="43208" name="Group 200"/>
          <p:cNvGraphicFramePr>
            <a:graphicFrameLocks noGrp="1"/>
          </p:cNvGraphicFramePr>
          <p:nvPr>
            <p:ph type="body" idx="4294967295"/>
          </p:nvPr>
        </p:nvGraphicFramePr>
        <p:xfrm>
          <a:off x="539750" y="1773238"/>
          <a:ext cx="8229600" cy="4520128"/>
        </p:xfrm>
        <a:graphic>
          <a:graphicData uri="http://schemas.openxmlformats.org/drawingml/2006/table">
            <a:tbl>
              <a:tblPr/>
              <a:tblGrid>
                <a:gridCol w="3676650"/>
                <a:gridCol w="1574800"/>
                <a:gridCol w="1576387"/>
                <a:gridCol w="1401763"/>
              </a:tblGrid>
              <a:tr h="2883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 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2010</a:t>
                      </a:r>
                      <a:endParaRPr kumimoji="0" lang="hu-H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2012 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2013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MPA/NFA keretösszeg, milliárd Ft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2,0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7,3 lekötött összeg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10,0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8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Új munkahelyek száma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1800</a:t>
                      </a:r>
                      <a:endParaRPr kumimoji="0" lang="hu-H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4012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5200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7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Alaptámogatás (új munkahelyenként)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800 ezer Ft</a:t>
                      </a:r>
                      <a:endParaRPr kumimoji="0" lang="hu-H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1,4 millió Ft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1,5 millió Ft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1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Álláskeresők foglalkoztatásához </a:t>
                      </a:r>
                      <a:r>
                        <a:rPr kumimoji="0" lang="hu-H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kieg</a:t>
                      </a: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 </a:t>
                      </a:r>
                      <a:r>
                        <a:rPr kumimoji="0" lang="hu-H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támog</a:t>
                      </a: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 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300 ezer Ft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500 ezer Ft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500 ezer Ft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7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Hátrányos helyzetű kistérségekben, településeken megvalósuló beruházás esetén kiegészítő támogatás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100 ezer Ft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200 ezer Ft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200 ezer Ft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Leghátrányosabb helyzetű</a:t>
                      </a: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településeken megvalósuló beruházás esetén </a:t>
                      </a:r>
                      <a:r>
                        <a:rPr kumimoji="0" lang="hu-H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kieg</a:t>
                      </a: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 </a:t>
                      </a:r>
                      <a:r>
                        <a:rPr kumimoji="0" lang="hu-H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támog</a:t>
                      </a: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200 ezer Ft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300 ezer Ft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300 ezer Ft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Roma álláskeresők foglalkoztatásához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kiegészítő támogatás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100 ezer 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300 ezer Ft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300 ezer Ft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36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Szabad vállalkozási zónában megvalósuló beruházáshoz esetén kiegészítő támogatás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aseline="0" dirty="0" smtClean="0"/>
                        <a:t>           </a:t>
                      </a:r>
                      <a:r>
                        <a:rPr lang="hu-HU" dirty="0" smtClean="0"/>
                        <a:t>.</a:t>
                      </a:r>
                      <a:endParaRPr lang="hu-H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           .</a:t>
                      </a:r>
                      <a:endParaRPr lang="hu-H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700 ezer 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Elérhető legmagasabb támogatási összeg (új munkahelyenként)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1,4 millió Ft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2,5 millió Ft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3,0 millió Ft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>
            <a:graphicFrameLocks noGrp="1"/>
          </p:cNvGraphicFramePr>
          <p:nvPr/>
        </p:nvGraphicFramePr>
        <p:xfrm>
          <a:off x="179512" y="1124744"/>
          <a:ext cx="874846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4213" y="1341438"/>
            <a:ext cx="7772400" cy="93543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bg2">
                    <a:lumMod val="25000"/>
                  </a:schemeClr>
                </a:solidFill>
              </a:rPr>
              <a:t>A 2013. évi kkv-munkahelyteremtő programra érkezett pályázatok </a:t>
            </a:r>
            <a:endParaRPr lang="en-GB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3"/>
          </p:nvPr>
        </p:nvSpPr>
        <p:spPr>
          <a:xfrm>
            <a:off x="323528" y="2276872"/>
            <a:ext cx="8640763" cy="4319587"/>
          </a:xfrm>
        </p:spPr>
        <p:txBody>
          <a:bodyPr>
            <a:normAutofit/>
          </a:bodyPr>
          <a:lstStyle/>
          <a:p>
            <a:pPr algn="just" eaLnBrk="1" hangingPunct="1">
              <a:buFont typeface="Arial" charset="0"/>
              <a:buChar char="•"/>
            </a:pPr>
            <a:r>
              <a:rPr lang="hu-HU" sz="2600" dirty="0" smtClean="0">
                <a:latin typeface="Garamond" pitchFamily="18" charset="0"/>
                <a:cs typeface="Arial" charset="0"/>
              </a:rPr>
              <a:t>Az országosan beérkezett pályázatok száma több, mint kétszerese volt a tavalyinak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600" dirty="0" smtClean="0">
                <a:latin typeface="Garamond" pitchFamily="18" charset="0"/>
                <a:cs typeface="Arial" charset="0"/>
              </a:rPr>
              <a:t>A közel 1700 benyújtott támogatási igénnyel  a vállalkozások mintegy 10 ezer új munkahelyet hoznának létre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600" b="1" u="sng" dirty="0" smtClean="0">
                <a:latin typeface="Garamond" pitchFamily="18" charset="0"/>
                <a:cs typeface="Arial" charset="0"/>
              </a:rPr>
              <a:t>Fejér megyéből </a:t>
            </a:r>
            <a:r>
              <a:rPr lang="hu-HU" sz="2600" dirty="0" smtClean="0">
                <a:latin typeface="Garamond" pitchFamily="18" charset="0"/>
                <a:cs typeface="Arial" charset="0"/>
              </a:rPr>
              <a:t>a tavalyi 17-el szemben idén 49 vállalkozás pályázott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600" dirty="0" smtClean="0">
                <a:latin typeface="Garamond" pitchFamily="18" charset="0"/>
                <a:cs typeface="Arial" charset="0"/>
              </a:rPr>
              <a:t>A megyei támogatási igény összege 432 millió Ft volt a tavalyi  267 millió Ft-tal szemben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600" dirty="0" smtClean="0">
                <a:latin typeface="Garamond" pitchFamily="18" charset="0"/>
                <a:cs typeface="Arial" charset="0"/>
              </a:rPr>
              <a:t>A megyében nem került kialakításra Szabad Vállalkozási Zóna</a:t>
            </a:r>
            <a:endParaRPr lang="en-GB" sz="2600" dirty="0" smtClean="0"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artalom helye 2"/>
          <p:cNvSpPr>
            <a:spLocks noGrp="1"/>
          </p:cNvSpPr>
          <p:nvPr>
            <p:ph idx="14"/>
          </p:nvPr>
        </p:nvSpPr>
        <p:spPr>
          <a:xfrm>
            <a:off x="611560" y="2420888"/>
            <a:ext cx="8136904" cy="4032448"/>
          </a:xfrm>
        </p:spPr>
        <p:txBody>
          <a:bodyPr/>
          <a:lstStyle/>
          <a:p>
            <a:pPr marL="0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hu-HU" sz="2400" dirty="0" smtClean="0">
                <a:latin typeface="Arial" charset="0"/>
                <a:cs typeface="Arial" charset="0"/>
              </a:rPr>
              <a:t>Az európai strukturális és kohéziós alapokból szociális alapokból </a:t>
            </a:r>
            <a:r>
              <a:rPr lang="hu-HU" sz="2400" b="1" dirty="0" smtClean="0">
                <a:latin typeface="Arial" charset="0"/>
                <a:cs typeface="Arial" charset="0"/>
              </a:rPr>
              <a:t>közvetlen gazdaságfejlesztésre </a:t>
            </a:r>
            <a:r>
              <a:rPr lang="hu-HU" sz="2400" dirty="0" smtClean="0">
                <a:latin typeface="Arial" charset="0"/>
                <a:cs typeface="Arial" charset="0"/>
              </a:rPr>
              <a:t>fordított támogatások aránya</a:t>
            </a:r>
          </a:p>
          <a:p>
            <a:pPr marL="0">
              <a:spcBef>
                <a:spcPts val="1200"/>
              </a:spcBef>
              <a:spcAft>
                <a:spcPts val="600"/>
              </a:spcAft>
              <a:defRPr/>
            </a:pPr>
            <a:r>
              <a:rPr lang="hu-HU" sz="2400" dirty="0" smtClean="0">
                <a:latin typeface="Arial" charset="0"/>
                <a:cs typeface="Arial" charset="0"/>
              </a:rPr>
              <a:t> Az elmúlt 2007-2013 tervezési időszakban</a:t>
            </a:r>
          </a:p>
          <a:p>
            <a:pPr marL="0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hu-HU" sz="2400" dirty="0" smtClean="0">
                <a:latin typeface="Arial" charset="0"/>
                <a:cs typeface="Arial" charset="0"/>
              </a:rPr>
              <a:t>			15% </a:t>
            </a:r>
          </a:p>
          <a:p>
            <a:pPr marL="0">
              <a:spcBef>
                <a:spcPts val="1200"/>
              </a:spcBef>
              <a:spcAft>
                <a:spcPts val="600"/>
              </a:spcAft>
              <a:defRPr/>
            </a:pPr>
            <a:r>
              <a:rPr lang="hu-HU" sz="2400" dirty="0" smtClean="0">
                <a:latin typeface="Arial" charset="0"/>
                <a:cs typeface="Arial" charset="0"/>
              </a:rPr>
              <a:t> </a:t>
            </a:r>
            <a:r>
              <a:rPr lang="hu-HU" sz="2400" b="1" dirty="0" smtClean="0">
                <a:latin typeface="Arial" charset="0"/>
                <a:cs typeface="Arial" charset="0"/>
              </a:rPr>
              <a:t>A következő 2014-2020 tervezési időszakban</a:t>
            </a:r>
          </a:p>
          <a:p>
            <a:pPr marL="2628900" lvl="6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hu-HU" sz="2400" dirty="0" smtClean="0">
                <a:latin typeface="Arial" charset="0"/>
                <a:cs typeface="Arial" charset="0"/>
              </a:rPr>
              <a:t>		</a:t>
            </a:r>
            <a:r>
              <a:rPr lang="hu-HU" sz="2400" b="1" dirty="0" smtClean="0">
                <a:latin typeface="Arial" charset="0"/>
                <a:cs typeface="Arial" charset="0"/>
              </a:rPr>
              <a:t>60%</a:t>
            </a:r>
          </a:p>
          <a:p>
            <a:pPr marL="0">
              <a:defRPr/>
            </a:pPr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23555" name="Téglalap 6"/>
          <p:cNvSpPr>
            <a:spLocks noChangeArrowheads="1"/>
          </p:cNvSpPr>
          <p:nvPr/>
        </p:nvSpPr>
        <p:spPr bwMode="auto">
          <a:xfrm>
            <a:off x="755650" y="1412875"/>
            <a:ext cx="7632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000" b="1" dirty="0">
                <a:solidFill>
                  <a:schemeClr val="bg2">
                    <a:lumMod val="50000"/>
                  </a:schemeClr>
                </a:solidFill>
              </a:rPr>
              <a:t>EMELKEDNEK A KÖZVETLEN GAZDASÁGFEJLESZTÉSRE FORDÍTOTT UNIÓS FORRÁSOK</a:t>
            </a:r>
            <a:endParaRPr lang="hu-H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artalom helye 2"/>
          <p:cNvSpPr>
            <a:spLocks noGrp="1"/>
          </p:cNvSpPr>
          <p:nvPr>
            <p:ph idx="14"/>
          </p:nvPr>
        </p:nvSpPr>
        <p:spPr>
          <a:xfrm>
            <a:off x="684213" y="2060575"/>
            <a:ext cx="7920037" cy="4537075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hu-HU" sz="2400" b="1" smtClean="0">
                <a:latin typeface="Arial" charset="0"/>
                <a:cs typeface="Arial" charset="0"/>
              </a:rPr>
              <a:t>Kedvezmények és támogatások: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2400" smtClean="0">
                <a:latin typeface="Arial" charset="0"/>
                <a:cs typeface="Arial" charset="0"/>
              </a:rPr>
              <a:t>Társasági adókedvezmény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2400" smtClean="0">
                <a:latin typeface="Arial" charset="0"/>
                <a:cs typeface="Arial" charset="0"/>
              </a:rPr>
              <a:t>Szakképzési hozzájárulási kedvezmény (1,5 %)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2400" smtClean="0">
                <a:latin typeface="Arial" charset="0"/>
                <a:cs typeface="Arial" charset="0"/>
              </a:rPr>
              <a:t>Helyi adókedvezmények (változó mértékű)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2400" smtClean="0">
                <a:latin typeface="Arial" charset="0"/>
                <a:cs typeface="Arial" charset="0"/>
              </a:rPr>
              <a:t>KKV munkahelyteremtő beruházási támogatás (új munkahelyenként 300 + 400 ezer Ft)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2400" smtClean="0">
                <a:latin typeface="Arial" charset="0"/>
                <a:cs typeface="Arial" charset="0"/>
              </a:rPr>
              <a:t>Fejlesztési célú európai uniós források (gazdaságfejlesztésre 2014-től)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2400" smtClean="0">
                <a:latin typeface="Arial" charset="0"/>
                <a:cs typeface="Arial" charset="0"/>
              </a:rPr>
              <a:t>Munkahelyvédelmi Akcióterv kedvezményei</a:t>
            </a:r>
          </a:p>
          <a:p>
            <a:pPr>
              <a:buFont typeface="Arial" charset="0"/>
              <a:buChar char="•"/>
            </a:pPr>
            <a:endParaRPr lang="hu-HU" smtClean="0">
              <a:latin typeface="Arial" charset="0"/>
              <a:cs typeface="Arial" charset="0"/>
            </a:endParaRPr>
          </a:p>
        </p:txBody>
      </p:sp>
      <p:sp>
        <p:nvSpPr>
          <p:cNvPr id="23555" name="Téglalap 6"/>
          <p:cNvSpPr>
            <a:spLocks noChangeArrowheads="1"/>
          </p:cNvSpPr>
          <p:nvPr/>
        </p:nvSpPr>
        <p:spPr bwMode="auto">
          <a:xfrm>
            <a:off x="1476375" y="1268413"/>
            <a:ext cx="6191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000" b="1" dirty="0">
                <a:solidFill>
                  <a:schemeClr val="bg2">
                    <a:lumMod val="50000"/>
                  </a:schemeClr>
                </a:solidFill>
              </a:rPr>
              <a:t>BEFEKTETÉS-ÖSZTÖNZÉS </a:t>
            </a:r>
            <a:br>
              <a:rPr lang="hu-HU" sz="20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hu-HU" sz="2000" b="1" dirty="0">
                <a:solidFill>
                  <a:schemeClr val="bg2">
                    <a:lumMod val="50000"/>
                  </a:schemeClr>
                </a:solidFill>
              </a:rPr>
              <a:t>A SZABAD VÁLLALKOZÁSI ZÓNÁKBAN</a:t>
            </a:r>
            <a:endParaRPr lang="hu-H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artalom helye 2"/>
          <p:cNvSpPr>
            <a:spLocks noGrp="1"/>
          </p:cNvSpPr>
          <p:nvPr>
            <p:ph idx="14"/>
          </p:nvPr>
        </p:nvSpPr>
        <p:spPr>
          <a:xfrm>
            <a:off x="684213" y="1844675"/>
            <a:ext cx="7920037" cy="4537075"/>
          </a:xfrm>
        </p:spPr>
        <p:txBody>
          <a:bodyPr>
            <a:normAutofit fontScale="92500"/>
          </a:bodyPr>
          <a:lstStyle/>
          <a:p>
            <a:pPr marL="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hu-HU" sz="2000" i="1" dirty="0" smtClean="0">
                <a:latin typeface="Arial" charset="0"/>
                <a:cs typeface="Arial" charset="0"/>
              </a:rPr>
              <a:t>Középvállalkozás 200 millió Ft 4 év alatt megtérülő beruházással 30 munkahelyet hoz létre. Fejlesztési adókedvezményt 10 évre veszi igénybe. Támogatásintenzitás a régióban 60%. </a:t>
            </a:r>
          </a:p>
          <a:p>
            <a:pPr marL="0">
              <a:buFont typeface="Arial" pitchFamily="34" charset="0"/>
              <a:buNone/>
              <a:defRPr/>
            </a:pPr>
            <a:r>
              <a:rPr lang="hu-HU" sz="2700" i="1" u="sng" dirty="0" smtClean="0"/>
              <a:t>Szociális hozzájárulási adókedvezmény és szakképzési hozzájárulási kedvezmény:</a:t>
            </a:r>
            <a:endParaRPr lang="hu-HU" sz="2700" u="sng" dirty="0" smtClean="0"/>
          </a:p>
          <a:p>
            <a:pPr>
              <a:defRPr/>
            </a:pPr>
            <a:r>
              <a:rPr lang="hu-HU" sz="2700" dirty="0" smtClean="0"/>
              <a:t>első két évben évente: 30 fő*100 000 Ft (maximális kedvezményalap)*28,5%*12 hó*2 év = 20.520.000 Ft</a:t>
            </a:r>
          </a:p>
          <a:p>
            <a:pPr>
              <a:defRPr/>
            </a:pPr>
            <a:r>
              <a:rPr lang="hu-HU" sz="2700" dirty="0" smtClean="0"/>
              <a:t>harmadik évben: 30 fő*100 000 Ft*,14,5%*12 = 5.220.000 Ft</a:t>
            </a:r>
          </a:p>
          <a:p>
            <a:pPr>
              <a:defRPr/>
            </a:pPr>
            <a:r>
              <a:rPr lang="hu-HU" sz="2700" dirty="0" smtClean="0"/>
              <a:t>szociális hozzájárulási adó összesen: </a:t>
            </a:r>
            <a:r>
              <a:rPr lang="hu-HU" sz="2700" b="1" dirty="0" smtClean="0"/>
              <a:t>25.740.000 Ft</a:t>
            </a:r>
          </a:p>
          <a:p>
            <a:pPr marL="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hu-HU" sz="2400" b="1" dirty="0" smtClean="0">
              <a:latin typeface="Arial" charset="0"/>
              <a:cs typeface="Arial" charset="0"/>
            </a:endParaRPr>
          </a:p>
        </p:txBody>
      </p:sp>
      <p:sp>
        <p:nvSpPr>
          <p:cNvPr id="23555" name="Téglalap 6"/>
          <p:cNvSpPr>
            <a:spLocks noChangeArrowheads="1"/>
          </p:cNvSpPr>
          <p:nvPr/>
        </p:nvSpPr>
        <p:spPr bwMode="auto">
          <a:xfrm>
            <a:off x="900113" y="1268413"/>
            <a:ext cx="7200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schemeClr val="bg2">
                    <a:lumMod val="50000"/>
                  </a:schemeClr>
                </a:solidFill>
              </a:rPr>
              <a:t>EGY KONKRÉT PÉLDA BEMUTATÁSA I.</a:t>
            </a:r>
            <a:endParaRPr lang="hu-H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artalom helye 2"/>
          <p:cNvSpPr>
            <a:spLocks noGrp="1"/>
          </p:cNvSpPr>
          <p:nvPr>
            <p:ph idx="14"/>
          </p:nvPr>
        </p:nvSpPr>
        <p:spPr>
          <a:xfrm>
            <a:off x="611188" y="1989138"/>
            <a:ext cx="7921625" cy="4535487"/>
          </a:xfrm>
        </p:spPr>
        <p:txBody>
          <a:bodyPr/>
          <a:lstStyle/>
          <a:p>
            <a:pPr marL="0">
              <a:buFont typeface="Arial" pitchFamily="34" charset="0"/>
              <a:buNone/>
              <a:defRPr/>
            </a:pPr>
            <a:r>
              <a:rPr lang="hu-HU" sz="2800" i="1" u="sng" dirty="0" smtClean="0"/>
              <a:t>Társasági adókedvezmény:</a:t>
            </a:r>
            <a:endParaRPr lang="hu-HU" sz="2800" u="sng" dirty="0" smtClean="0"/>
          </a:p>
          <a:p>
            <a:pPr>
              <a:defRPr/>
            </a:pPr>
            <a:r>
              <a:rPr lang="hu-HU" sz="2800" dirty="0" smtClean="0"/>
              <a:t>évente 50 000 </a:t>
            </a:r>
            <a:r>
              <a:rPr lang="hu-HU" sz="2800" dirty="0" err="1" smtClean="0"/>
              <a:t>000</a:t>
            </a:r>
            <a:r>
              <a:rPr lang="hu-HU" sz="2800" dirty="0" smtClean="0"/>
              <a:t>*10% (társasági adómérték)*80% (az adókedvezmény korlátja) = 4.000.000 Ft</a:t>
            </a:r>
          </a:p>
          <a:p>
            <a:pPr>
              <a:defRPr/>
            </a:pPr>
            <a:r>
              <a:rPr lang="hu-HU" sz="2800" dirty="0" smtClean="0"/>
              <a:t>10 adóévre: 4.000.000*10 év= </a:t>
            </a:r>
            <a:r>
              <a:rPr lang="hu-HU" sz="2800" b="1" dirty="0" smtClean="0"/>
              <a:t>40.000.000 Ft</a:t>
            </a:r>
          </a:p>
          <a:p>
            <a:pPr>
              <a:buFont typeface="Arial" pitchFamily="34" charset="0"/>
              <a:buNone/>
              <a:defRPr/>
            </a:pPr>
            <a:endParaRPr lang="hu-HU" sz="1000" b="1" dirty="0" smtClean="0"/>
          </a:p>
          <a:p>
            <a:pPr marL="0" algn="just">
              <a:buFont typeface="Arial" pitchFamily="34" charset="0"/>
              <a:buNone/>
              <a:defRPr/>
            </a:pPr>
            <a:r>
              <a:rPr lang="hu-HU" sz="2400" b="1" dirty="0" smtClean="0">
                <a:latin typeface="Arial" charset="0"/>
                <a:cs typeface="Arial" charset="0"/>
              </a:rPr>
              <a:t>Egy 200 millió Ft-os, 30 munkahelyet létrehozó beruházáshoz 10 év alatt összesen 65,7 millió Ft állami támogatás vehető igénybe</a:t>
            </a:r>
            <a:endParaRPr lang="hu-HU" sz="2400" dirty="0" smtClean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None/>
              <a:defRPr/>
            </a:pPr>
            <a:endParaRPr lang="hu-HU" sz="2400" b="1" dirty="0" smtClean="0"/>
          </a:p>
          <a:p>
            <a:pPr marL="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hu-HU" sz="2400" b="1" dirty="0" smtClean="0">
              <a:latin typeface="Arial" charset="0"/>
              <a:cs typeface="Arial" charset="0"/>
            </a:endParaRPr>
          </a:p>
        </p:txBody>
      </p:sp>
      <p:sp>
        <p:nvSpPr>
          <p:cNvPr id="23555" name="Téglalap 6"/>
          <p:cNvSpPr>
            <a:spLocks noChangeArrowheads="1"/>
          </p:cNvSpPr>
          <p:nvPr/>
        </p:nvSpPr>
        <p:spPr bwMode="auto">
          <a:xfrm>
            <a:off x="1042988" y="1341438"/>
            <a:ext cx="7200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schemeClr val="bg2">
                    <a:lumMod val="50000"/>
                  </a:schemeClr>
                </a:solidFill>
              </a:rPr>
              <a:t>EGY KONKRÉT PÉLDA BEMUTATÁSA II.</a:t>
            </a:r>
            <a:endParaRPr lang="hu-H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Users\peto.sandor\AppData\Local\Microsoft\Windows\Temporary Internet Files\Content.Outlook\KWF7WFAC\47_Kist_tel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25538"/>
            <a:ext cx="7716837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ctrTitle"/>
          </p:nvPr>
        </p:nvSpPr>
        <p:spPr>
          <a:xfrm>
            <a:off x="611188" y="2781300"/>
            <a:ext cx="7772400" cy="3240088"/>
          </a:xfrm>
        </p:spPr>
        <p:txBody>
          <a:bodyPr/>
          <a:lstStyle/>
          <a:p>
            <a:pPr eaLnBrk="1" hangingPunct="1"/>
            <a:r>
              <a:rPr lang="hu-HU" b="1" smtClean="0"/>
              <a:t>Köszönöm a figyelmet</a:t>
            </a:r>
            <a:r>
              <a:rPr lang="en-GB" b="1" smtClean="0"/>
              <a:t>!</a:t>
            </a:r>
            <a:r>
              <a:rPr lang="hu-HU" b="1" smtClean="0"/>
              <a:t/>
            </a:r>
            <a:br>
              <a:rPr lang="hu-HU" b="1" smtClean="0"/>
            </a:br>
            <a:r>
              <a:rPr lang="hu-HU" b="1" smtClean="0"/>
              <a:t/>
            </a:r>
            <a:br>
              <a:rPr lang="hu-HU" b="1" smtClean="0"/>
            </a:br>
            <a:r>
              <a:rPr lang="hu-HU" b="1" smtClean="0"/>
              <a:t/>
            </a:r>
            <a:br>
              <a:rPr lang="hu-HU" b="1" smtClean="0"/>
            </a:br>
            <a:r>
              <a:rPr lang="hu-HU" b="1" smtClean="0"/>
              <a:t/>
            </a:r>
            <a:br>
              <a:rPr lang="hu-HU" b="1" smtClean="0"/>
            </a:br>
            <a:r>
              <a:rPr lang="hu-HU" sz="2400" i="1" smtClean="0">
                <a:solidFill>
                  <a:schemeClr val="tx1"/>
                </a:solidFill>
              </a:rPr>
              <a:t>Elérhetőség: </a:t>
            </a:r>
            <a:br>
              <a:rPr lang="hu-HU" sz="2400" i="1" smtClean="0">
                <a:solidFill>
                  <a:schemeClr val="tx1"/>
                </a:solidFill>
              </a:rPr>
            </a:br>
            <a:r>
              <a:rPr lang="hu-HU" sz="2400" i="1" smtClean="0">
                <a:solidFill>
                  <a:schemeClr val="tx1"/>
                </a:solidFill>
              </a:rPr>
              <a:t>sandor.czomba@ngm.gov.hu</a:t>
            </a:r>
            <a:endParaRPr lang="en-GB" sz="2400" i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051720" y="1124744"/>
            <a:ext cx="491192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Munkaerő-piaci körkép </a:t>
            </a:r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országos 1</a:t>
            </a: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5" name="Diagram 4"/>
          <p:cNvGraphicFramePr>
            <a:graphicFrameLocks noGrp="1"/>
          </p:cNvGraphicFramePr>
          <p:nvPr/>
        </p:nvGraphicFramePr>
        <p:xfrm>
          <a:off x="683568" y="1556792"/>
          <a:ext cx="76328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123728" y="1124744"/>
            <a:ext cx="491192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Munkaerő-piaci körkép </a:t>
            </a:r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országos 2</a:t>
            </a: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4" name="Diagram 3"/>
          <p:cNvGraphicFramePr>
            <a:graphicFrameLocks noGrp="1"/>
          </p:cNvGraphicFramePr>
          <p:nvPr/>
        </p:nvGraphicFramePr>
        <p:xfrm>
          <a:off x="755576" y="1556792"/>
          <a:ext cx="77048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267744" y="1124744"/>
            <a:ext cx="480856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Javuló Fejér megyei foglalkoztatás </a:t>
            </a:r>
            <a:endParaRPr lang="hu-H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>
            <a:graphicFrameLocks noGrp="1"/>
          </p:cNvGraphicFramePr>
          <p:nvPr/>
        </p:nvGraphicFramePr>
        <p:xfrm>
          <a:off x="539552" y="1484784"/>
          <a:ext cx="8208912" cy="5040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403648" y="1124744"/>
            <a:ext cx="63995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Növekvő megyei aktivitás és munkanélküliség </a:t>
            </a:r>
            <a:endParaRPr lang="hu-H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>
            <a:graphicFrameLocks noGrp="1"/>
          </p:cNvGraphicFramePr>
          <p:nvPr/>
        </p:nvGraphicFramePr>
        <p:xfrm>
          <a:off x="539552" y="1484784"/>
          <a:ext cx="8280920" cy="5040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78098"/>
          </a:xfrm>
        </p:spPr>
        <p:txBody>
          <a:bodyPr/>
          <a:lstStyle/>
          <a:p>
            <a:pPr algn="ctr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A FOGLALKOZTATÁSI CÉLÚ TÁMOGATÁSOK </a:t>
            </a:r>
            <a:br>
              <a:rPr lang="hu-HU" sz="2000" b="1" dirty="0" smtClean="0">
                <a:latin typeface="Arial" pitchFamily="34" charset="0"/>
                <a:cs typeface="Arial" pitchFamily="34" charset="0"/>
              </a:rPr>
            </a:b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HÁROM PILLÉRRE ÉPÜLŐ RENDSZERE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4176464"/>
          </a:xfrm>
        </p:spPr>
        <p:txBody>
          <a:bodyPr/>
          <a:lstStyle/>
          <a:p>
            <a:pPr algn="just"/>
            <a:r>
              <a:rPr lang="hu-HU" sz="1800" dirty="0" smtClean="0">
                <a:latin typeface="Arial" pitchFamily="34" charset="0"/>
                <a:cs typeface="Arial" pitchFamily="34" charset="0"/>
              </a:rPr>
              <a:t>Az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első pillér a nyílt munkaerő-piaci elhelyezkedés ösztönzése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és támogatása. Ez a legfontosabb a hátrányos helyzetű munkavállalói rétegek esetében, mert célzott bér- és járuléktámogatásokkal segíti elő az elsődleges munkaerő-piacra való visszatérést. </a:t>
            </a:r>
          </a:p>
          <a:p>
            <a:pPr algn="just"/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második pillér a szociális gazdaság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, ami a helyi lehetőségekre építve szervezi meg a munkanélküliek foglalkoztatását részben állami támogatásból, részben pedig saját bevételekből. Ez egy átmeneti foglalkoztatási forma, amelynek célja hosszabb távon, hogy átvezessen a versenypiaci foglalkoztatásba. </a:t>
            </a:r>
          </a:p>
          <a:p>
            <a:pPr algn="just"/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harmadik pillér a közfoglalkoztatás új rendszere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, amely szorosan összefügg a szociális segélyezés rendszerének munkára ösztönző átalakításával, és amelynek keretében az állam maga szervezi meg azoknak az átmeneti foglalkoztatását, akiknek az első két pillér jelenleg nem kínál munkalehetőséget.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684213" y="1341438"/>
            <a:ext cx="7772400" cy="5762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bg2">
                    <a:lumMod val="25000"/>
                  </a:schemeClr>
                </a:solidFill>
              </a:rPr>
              <a:t>Középpontban: A MUNKAHELYTEREMTÉS</a:t>
            </a:r>
            <a:endParaRPr lang="en-GB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3"/>
          </p:nvPr>
        </p:nvSpPr>
        <p:spPr>
          <a:xfrm>
            <a:off x="323850" y="1989138"/>
            <a:ext cx="8640763" cy="4319587"/>
          </a:xfrm>
        </p:spPr>
        <p:txBody>
          <a:bodyPr/>
          <a:lstStyle/>
          <a:p>
            <a:pPr algn="just" eaLnBrk="1" hangingPunct="1">
              <a:buFont typeface="Arial" charset="0"/>
              <a:buChar char="•"/>
            </a:pPr>
            <a:r>
              <a:rPr lang="hu-HU" sz="2600" b="1" smtClean="0">
                <a:latin typeface="Garamond" pitchFamily="18" charset="0"/>
                <a:cs typeface="Arial" charset="0"/>
              </a:rPr>
              <a:t>Magas átlagos adóterhelés </a:t>
            </a:r>
            <a:r>
              <a:rPr lang="hu-HU" sz="2600" smtClean="0">
                <a:latin typeface="Garamond" pitchFamily="18" charset="0"/>
                <a:cs typeface="Arial" charset="0"/>
              </a:rPr>
              <a:t>korlátozza a foglalkoztatást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600" smtClean="0">
                <a:latin typeface="Garamond" pitchFamily="18" charset="0"/>
                <a:cs typeface="Arial" charset="0"/>
              </a:rPr>
              <a:t>Magyarországon a legmagasabbak az OECD országok között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600" b="1" smtClean="0">
                <a:latin typeface="Garamond" pitchFamily="18" charset="0"/>
                <a:cs typeface="Arial" charset="0"/>
              </a:rPr>
              <a:t>Munkát terhelő adók helyett </a:t>
            </a:r>
            <a:r>
              <a:rPr lang="hu-HU" sz="2600" smtClean="0">
                <a:latin typeface="Garamond" pitchFamily="18" charset="0"/>
                <a:cs typeface="Arial" charset="0"/>
              </a:rPr>
              <a:t>a fogyasztási típusú adókra kerül át a  hangsúly</a:t>
            </a:r>
            <a:endParaRPr lang="en-GB" sz="2600" smtClean="0">
              <a:latin typeface="Garamond" pitchFamily="18" charset="0"/>
              <a:cs typeface="Arial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en-GB" sz="2600" smtClean="0">
                <a:latin typeface="Garamond" pitchFamily="18" charset="0"/>
                <a:cs typeface="Arial" charset="0"/>
              </a:rPr>
              <a:t>16%</a:t>
            </a:r>
            <a:r>
              <a:rPr lang="hu-HU" sz="2600" smtClean="0">
                <a:latin typeface="Garamond" pitchFamily="18" charset="0"/>
                <a:cs typeface="Arial" charset="0"/>
              </a:rPr>
              <a:t>-os</a:t>
            </a:r>
            <a:r>
              <a:rPr lang="en-GB" sz="2600" smtClean="0">
                <a:latin typeface="Garamond" pitchFamily="18" charset="0"/>
                <a:cs typeface="Arial" charset="0"/>
              </a:rPr>
              <a:t> </a:t>
            </a:r>
            <a:r>
              <a:rPr lang="hu-HU" sz="2600" b="1" smtClean="0">
                <a:latin typeface="Garamond" pitchFamily="18" charset="0"/>
                <a:cs typeface="Arial" charset="0"/>
              </a:rPr>
              <a:t>egykulcsos SZJA élénkíti a munkaerő kínálatot </a:t>
            </a:r>
            <a:r>
              <a:rPr lang="hu-HU" sz="2600" smtClean="0">
                <a:latin typeface="Garamond" pitchFamily="18" charset="0"/>
                <a:cs typeface="Arial" charset="0"/>
              </a:rPr>
              <a:t>és erősíti a munkára ösztönzést</a:t>
            </a:r>
          </a:p>
          <a:p>
            <a:pPr algn="just" eaLnBrk="1" hangingPunct="1">
              <a:buFont typeface="Arial" charset="0"/>
              <a:buChar char="•"/>
            </a:pPr>
            <a:r>
              <a:rPr lang="hu-HU" sz="2600" smtClean="0">
                <a:latin typeface="Garamond" pitchFamily="18" charset="0"/>
                <a:cs typeface="Arial" charset="0"/>
              </a:rPr>
              <a:t>A munkahelyteremtés serkentésére </a:t>
            </a:r>
            <a:r>
              <a:rPr lang="hu-HU" sz="2600" b="1" smtClean="0">
                <a:latin typeface="Garamond" pitchFamily="18" charset="0"/>
                <a:cs typeface="Arial" charset="0"/>
              </a:rPr>
              <a:t>új ösztönzőkre </a:t>
            </a:r>
            <a:r>
              <a:rPr lang="hu-HU" sz="2600" smtClean="0">
                <a:latin typeface="Garamond" pitchFamily="18" charset="0"/>
                <a:cs typeface="Arial" charset="0"/>
              </a:rPr>
              <a:t>van szükség a munkáltatók számára, amivel ösztönözni lehet a hátrányos helyzetűek foglalkoztatását</a:t>
            </a:r>
            <a:endParaRPr lang="en-GB" sz="2600" smtClean="0"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sz="quarter" idx="1"/>
          </p:nvPr>
        </p:nvSpPr>
        <p:spPr>
          <a:xfrm>
            <a:off x="539750" y="1268413"/>
            <a:ext cx="8135938" cy="5040312"/>
          </a:xfrm>
        </p:spPr>
        <p:txBody>
          <a:bodyPr/>
          <a:lstStyle/>
          <a:p>
            <a:pPr algn="ctr">
              <a:spcBef>
                <a:spcPts val="30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hu-H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 VERSENYSZEKTOR KERESLET-ÉLÉNKÍTÉSE MUNKAHELYVÉDELMI AKCIÓTERV</a:t>
            </a:r>
          </a:p>
          <a:p>
            <a:pPr algn="just">
              <a:spcBef>
                <a:spcPts val="1200"/>
              </a:spcBef>
              <a:spcAft>
                <a:spcPts val="300"/>
              </a:spcAft>
              <a:defRPr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A foglalkoztatás költségét csökkentő 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300 milliárd Ft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(a GDP 1%-a) célzott járulék-kedvezmény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A teljes költségvetésből körülbelül 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270 milliárd forint a magán szektorban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 realizálódik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A munkaerőpiacon 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leginkább hátrányos helyzetű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csoportokra fókuszál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Kiterjed a már 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foglalkoztatottakra is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A támogatással érintett munkavállalók becsült létszáma 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1,2 millió fő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A program 2013. január 1-től indult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6399</TotalTime>
  <Words>2007</Words>
  <Application>Microsoft Office PowerPoint</Application>
  <PresentationFormat>Diavetítés a képernyőre (4:3 oldalarány)</PresentationFormat>
  <Paragraphs>288</Paragraphs>
  <Slides>28</Slides>
  <Notes>15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28</vt:i4>
      </vt:variant>
    </vt:vector>
  </HeadingPairs>
  <TitlesOfParts>
    <vt:vector size="30" baseType="lpstr">
      <vt:lpstr>Office Theme</vt:lpstr>
      <vt:lpstr>Beloldalak</vt:lpstr>
      <vt:lpstr>1. dia</vt:lpstr>
      <vt:lpstr>2. dia</vt:lpstr>
      <vt:lpstr>3. dia</vt:lpstr>
      <vt:lpstr>4. dia</vt:lpstr>
      <vt:lpstr>5. dia</vt:lpstr>
      <vt:lpstr>6. dia</vt:lpstr>
      <vt:lpstr>A FOGLALKOZTATÁSI CÉLÚ TÁMOGATÁSOK  HÁROM PILLÉRRE ÉPÜLŐ RENDSZERE</vt:lpstr>
      <vt:lpstr>Középpontban: A MUNKAHELYTEREMTÉS</vt:lpstr>
      <vt:lpstr>9. dia</vt:lpstr>
      <vt:lpstr>A Munkahelyvédelmi Akcióterv célcsoportjai</vt:lpstr>
      <vt:lpstr>A MUNKAHELYVÉDELMI AKCIÓTERV KEDVEZMÉNYEI</vt:lpstr>
      <vt:lpstr>A Munkahelyvédelmi Akcióterv várható hatásai</vt:lpstr>
      <vt:lpstr>13. dia</vt:lpstr>
      <vt:lpstr>14. dia</vt:lpstr>
      <vt:lpstr>15. dia</vt:lpstr>
      <vt:lpstr>16. dia</vt:lpstr>
      <vt:lpstr>17. dia</vt:lpstr>
      <vt:lpstr>18. dia</vt:lpstr>
      <vt:lpstr>19. dia</vt:lpstr>
      <vt:lpstr>Munkahelyteremtő támogatások javuló feltételekkel</vt:lpstr>
      <vt:lpstr>21. dia</vt:lpstr>
      <vt:lpstr>A 2013. évi kkv-munkahelyteremtő programra érkezett pályázatok </vt:lpstr>
      <vt:lpstr>23. dia</vt:lpstr>
      <vt:lpstr>24. dia</vt:lpstr>
      <vt:lpstr>25. dia</vt:lpstr>
      <vt:lpstr>26. dia</vt:lpstr>
      <vt:lpstr>27. dia</vt:lpstr>
      <vt:lpstr>Köszönöm a figyelmet!    Elérhetőség:  sandor.czomba@ngm.gov.hu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</dc:creator>
  <cp:lastModifiedBy>Csonka István</cp:lastModifiedBy>
  <cp:revision>491</cp:revision>
  <dcterms:created xsi:type="dcterms:W3CDTF">2010-06-15T13:49:13Z</dcterms:created>
  <dcterms:modified xsi:type="dcterms:W3CDTF">2013-04-23T11:44:04Z</dcterms:modified>
</cp:coreProperties>
</file>